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2"/>
  </p:notesMasterIdLst>
  <p:sldIdLst>
    <p:sldId id="495" r:id="rId2"/>
    <p:sldId id="553" r:id="rId3"/>
    <p:sldId id="556" r:id="rId4"/>
    <p:sldId id="558" r:id="rId5"/>
    <p:sldId id="557" r:id="rId6"/>
    <p:sldId id="560" r:id="rId7"/>
    <p:sldId id="559" r:id="rId8"/>
    <p:sldId id="561" r:id="rId9"/>
    <p:sldId id="563" r:id="rId10"/>
    <p:sldId id="564" r:id="rId11"/>
    <p:sldId id="565" r:id="rId12"/>
    <p:sldId id="566" r:id="rId13"/>
    <p:sldId id="590" r:id="rId14"/>
    <p:sldId id="296" r:id="rId15"/>
    <p:sldId id="567" r:id="rId16"/>
    <p:sldId id="538" r:id="rId17"/>
    <p:sldId id="591" r:id="rId18"/>
    <p:sldId id="642" r:id="rId19"/>
    <p:sldId id="544" r:id="rId20"/>
    <p:sldId id="645" r:id="rId21"/>
    <p:sldId id="646" r:id="rId22"/>
    <p:sldId id="643" r:id="rId23"/>
    <p:sldId id="644" r:id="rId24"/>
    <p:sldId id="649" r:id="rId25"/>
    <p:sldId id="675" r:id="rId26"/>
    <p:sldId id="676" r:id="rId27"/>
    <p:sldId id="679" r:id="rId28"/>
    <p:sldId id="674" r:id="rId29"/>
    <p:sldId id="677" r:id="rId30"/>
    <p:sldId id="678" r:id="rId31"/>
    <p:sldId id="683" r:id="rId32"/>
    <p:sldId id="681" r:id="rId33"/>
    <p:sldId id="684" r:id="rId34"/>
    <p:sldId id="685" r:id="rId35"/>
    <p:sldId id="686" r:id="rId36"/>
    <p:sldId id="687" r:id="rId37"/>
    <p:sldId id="689" r:id="rId38"/>
    <p:sldId id="692" r:id="rId39"/>
    <p:sldId id="690" r:id="rId40"/>
    <p:sldId id="494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D2E3"/>
    <a:srgbClr val="FFFF00"/>
    <a:srgbClr val="DD5145"/>
    <a:srgbClr val="800200"/>
    <a:srgbClr val="FFCD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13"/>
    <p:restoredTop sz="87775"/>
  </p:normalViewPr>
  <p:slideViewPr>
    <p:cSldViewPr snapToGrid="0" snapToObjects="1">
      <p:cViewPr varScale="1">
        <p:scale>
          <a:sx n="110" d="100"/>
          <a:sy n="110" d="100"/>
        </p:scale>
        <p:origin x="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tif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030B36-324D-1040-B497-EB12F0B0E05D}" type="datetimeFigureOut">
              <a:t>1/6/21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4CB89-4FF6-7749-8054-AA73E053C96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476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1bd77602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1bd77602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3726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44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0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可以表示</a:t>
            </a:r>
            <a:r>
              <a:rPr lang="en-US" altLang="zh-CN"/>
              <a:t>2</a:t>
            </a:r>
            <a:r>
              <a:rPr lang="zh-CN" altLang="en-US"/>
              <a:t>的</a:t>
            </a:r>
            <a:r>
              <a:rPr lang="en-US" altLang="zh-CN"/>
              <a:t>7</a:t>
            </a:r>
            <a:r>
              <a:rPr lang="zh-CN" altLang="en-US"/>
              <a:t>次方</a:t>
            </a:r>
            <a:r>
              <a:rPr lang="en-US" altLang="zh-CN"/>
              <a:t>=128</a:t>
            </a:r>
            <a:r>
              <a:rPr lang="zh-CN" altLang="en-US"/>
              <a:t>种信息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566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可以表示</a:t>
            </a:r>
            <a:r>
              <a:rPr lang="en-US" altLang="zh-CN"/>
              <a:t>2</a:t>
            </a:r>
            <a:r>
              <a:rPr lang="zh-CN" altLang="en-US"/>
              <a:t>的</a:t>
            </a:r>
            <a:r>
              <a:rPr lang="en-US" altLang="zh-CN"/>
              <a:t>7</a:t>
            </a:r>
            <a:r>
              <a:rPr lang="zh-CN" altLang="en-US"/>
              <a:t>次方</a:t>
            </a:r>
            <a:r>
              <a:rPr lang="en-US" altLang="zh-CN"/>
              <a:t>=128</a:t>
            </a:r>
            <a:r>
              <a:rPr lang="zh-CN" altLang="en-US"/>
              <a:t>种信息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297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可以表示</a:t>
            </a:r>
            <a:r>
              <a:rPr lang="en-US" altLang="zh-CN"/>
              <a:t>2</a:t>
            </a:r>
            <a:r>
              <a:rPr lang="zh-CN" altLang="en-US"/>
              <a:t>的</a:t>
            </a:r>
            <a:r>
              <a:rPr lang="en-US" altLang="zh-CN"/>
              <a:t>7</a:t>
            </a:r>
            <a:r>
              <a:rPr lang="zh-CN" altLang="en-US"/>
              <a:t>次方</a:t>
            </a:r>
            <a:r>
              <a:rPr lang="en-US" altLang="zh-CN"/>
              <a:t>=128</a:t>
            </a:r>
            <a:r>
              <a:rPr lang="zh-CN" altLang="en-US"/>
              <a:t>种信息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321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可以表示</a:t>
            </a:r>
            <a:r>
              <a:rPr lang="en-US" altLang="zh-CN"/>
              <a:t>2</a:t>
            </a:r>
            <a:r>
              <a:rPr lang="zh-CN" altLang="en-US"/>
              <a:t>的</a:t>
            </a:r>
            <a:r>
              <a:rPr lang="en-US" altLang="zh-CN"/>
              <a:t>7</a:t>
            </a:r>
            <a:r>
              <a:rPr lang="zh-CN" altLang="en-US"/>
              <a:t>次方</a:t>
            </a:r>
            <a:r>
              <a:rPr lang="en-US" altLang="zh-CN"/>
              <a:t>=128</a:t>
            </a:r>
            <a:r>
              <a:rPr lang="zh-CN" altLang="en-US"/>
              <a:t>种信息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07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可以表示</a:t>
            </a:r>
            <a:r>
              <a:rPr lang="en-US" altLang="zh-CN"/>
              <a:t>2</a:t>
            </a:r>
            <a:r>
              <a:rPr lang="zh-CN" altLang="en-US"/>
              <a:t>的</a:t>
            </a:r>
            <a:r>
              <a:rPr lang="en-US" altLang="zh-CN"/>
              <a:t>7</a:t>
            </a:r>
            <a:r>
              <a:rPr lang="zh-CN" altLang="en-US"/>
              <a:t>次方</a:t>
            </a:r>
            <a:r>
              <a:rPr lang="en-US" altLang="zh-CN"/>
              <a:t>=128</a:t>
            </a:r>
            <a:r>
              <a:rPr lang="zh-CN" altLang="en-US"/>
              <a:t>种信息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4340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可以表示</a:t>
            </a:r>
            <a:r>
              <a:rPr lang="en-US" altLang="zh-CN"/>
              <a:t>2</a:t>
            </a:r>
            <a:r>
              <a:rPr lang="zh-CN" altLang="en-US"/>
              <a:t>的</a:t>
            </a:r>
            <a:r>
              <a:rPr lang="en-US" altLang="zh-CN"/>
              <a:t>7</a:t>
            </a:r>
            <a:r>
              <a:rPr lang="zh-CN" altLang="en-US"/>
              <a:t>次方</a:t>
            </a:r>
            <a:r>
              <a:rPr lang="en-US" altLang="zh-CN"/>
              <a:t>=128</a:t>
            </a:r>
            <a:r>
              <a:rPr lang="zh-CN" altLang="en-US"/>
              <a:t>种信息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373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可以表示</a:t>
            </a:r>
            <a:r>
              <a:rPr lang="en-US" altLang="zh-CN"/>
              <a:t>2</a:t>
            </a:r>
            <a:r>
              <a:rPr lang="zh-CN" altLang="en-US"/>
              <a:t>的</a:t>
            </a:r>
            <a:r>
              <a:rPr lang="en-US" altLang="zh-CN"/>
              <a:t>7</a:t>
            </a:r>
            <a:r>
              <a:rPr lang="zh-CN" altLang="en-US"/>
              <a:t>次方</a:t>
            </a:r>
            <a:r>
              <a:rPr lang="en-US" altLang="zh-CN"/>
              <a:t>=128</a:t>
            </a:r>
            <a:r>
              <a:rPr lang="zh-CN" altLang="en-US"/>
              <a:t>种信息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410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1bd77602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1bd77602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689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341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可以表示</a:t>
            </a:r>
            <a:r>
              <a:rPr lang="en-US" altLang="zh-CN"/>
              <a:t>2</a:t>
            </a:r>
            <a:r>
              <a:rPr lang="zh-CN" altLang="en-US"/>
              <a:t>的</a:t>
            </a:r>
            <a:r>
              <a:rPr lang="en-US" altLang="zh-CN"/>
              <a:t>7</a:t>
            </a:r>
            <a:r>
              <a:rPr lang="zh-CN" altLang="en-US"/>
              <a:t>次方</a:t>
            </a:r>
            <a:r>
              <a:rPr lang="en-US" altLang="zh-CN"/>
              <a:t>=128</a:t>
            </a:r>
            <a:r>
              <a:rPr lang="zh-CN" altLang="en-US"/>
              <a:t>种信息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378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745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540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167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64077ea43c_0_1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64077ea43c_0_1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w w  b  b  b  b  b  b</a:t>
            </a:r>
          </a:p>
        </p:txBody>
      </p:sp>
    </p:spTree>
    <p:extLst>
      <p:ext uri="{BB962C8B-B14F-4D97-AF65-F5344CB8AC3E}">
        <p14:creationId xmlns:p14="http://schemas.microsoft.com/office/powerpoint/2010/main" val="1553308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84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4CB89-4FF6-7749-8054-AA73E053C962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667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51338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3980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70609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51255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5929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0491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167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27628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lt2"/>
                </a:solidFill>
              </a:defRPr>
            </a:lvl1pPr>
            <a:lvl2pPr lvl="1" algn="r">
              <a:buNone/>
              <a:defRPr sz="1333">
                <a:solidFill>
                  <a:schemeClr val="lt2"/>
                </a:solidFill>
              </a:defRPr>
            </a:lvl2pPr>
            <a:lvl3pPr lvl="2" algn="r">
              <a:buNone/>
              <a:defRPr sz="1333">
                <a:solidFill>
                  <a:schemeClr val="lt2"/>
                </a:solidFill>
              </a:defRPr>
            </a:lvl3pPr>
            <a:lvl4pPr lvl="3" algn="r">
              <a:buNone/>
              <a:defRPr sz="1333">
                <a:solidFill>
                  <a:schemeClr val="lt2"/>
                </a:solidFill>
              </a:defRPr>
            </a:lvl4pPr>
            <a:lvl5pPr lvl="4" algn="r">
              <a:buNone/>
              <a:defRPr sz="1333">
                <a:solidFill>
                  <a:schemeClr val="lt2"/>
                </a:solidFill>
              </a:defRPr>
            </a:lvl5pPr>
            <a:lvl6pPr lvl="5" algn="r">
              <a:buNone/>
              <a:defRPr sz="1333">
                <a:solidFill>
                  <a:schemeClr val="lt2"/>
                </a:solidFill>
              </a:defRPr>
            </a:lvl6pPr>
            <a:lvl7pPr lvl="6" algn="r">
              <a:buNone/>
              <a:defRPr sz="1333">
                <a:solidFill>
                  <a:schemeClr val="lt2"/>
                </a:solidFill>
              </a:defRPr>
            </a:lvl7pPr>
            <a:lvl8pPr lvl="7" algn="r">
              <a:buNone/>
              <a:defRPr sz="1333">
                <a:solidFill>
                  <a:schemeClr val="lt2"/>
                </a:solidFill>
              </a:defRPr>
            </a:lvl8pPr>
            <a:lvl9pPr lvl="8" algn="r">
              <a:buNone/>
              <a:defRPr sz="1333">
                <a:solidFill>
                  <a:schemeClr val="lt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29747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7" r:id="rId5"/>
    <p:sldLayoutId id="2147483669" r:id="rId6"/>
    <p:sldLayoutId id="2147483670" r:id="rId7"/>
    <p:sldLayoutId id="214748367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https://img-blog.csdnimg.cn/20191202205007866.png?x-oss-process=image/watermark,type_ZmFuZ3poZW5naGVpdGk,shadow_10,text_aHR0cHM6Ly9ibG9nLmNzZG4ubmV0L3FtNTEzMg==,size_16,color_FFFFFF,t_70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https://gss0.baidu.com/-fo3dSag_xI4khGko9WTAnF6hhy/zhidao/wh%3D600%2C800/sign=490bafa41a30e924cff194377c38423e/dcc451da81cb39dbf8fed5fad5160924ab18305b.jpg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https://gss0.baidu.com/-fo3dSag_xI4khGko9WTAnF6hhy/zhidao/wh%3D600%2C800/sign=490bafa41a30e924cff194377c38423e/dcc451da81cb39dbf8fed5fad5160924ab18305b.jpg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https://gss0.baidu.com/-fo3dSag_xI4khGko9WTAnF6hhy/zhidao/wh%3D600%2C800/sign=490bafa41a30e924cff194377c38423e/dcc451da81cb39dbf8fed5fad5160924ab18305b.jpg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 err="1"/>
              <a:t>信息技术</a:t>
            </a:r>
            <a:r>
              <a:rPr lang="zh-CN" altLang="en-US" dirty="0" err="1"/>
              <a:t> </a:t>
            </a:r>
            <a:r>
              <a:rPr lang="en-US" dirty="0" err="1"/>
              <a:t>期末复习</a:t>
            </a:r>
            <a:br>
              <a:rPr lang="en-US" dirty="0" err="1"/>
            </a:br>
            <a:endParaRPr dirty="0"/>
          </a:p>
        </p:txBody>
      </p:sp>
      <p:pic>
        <p:nvPicPr>
          <p:cNvPr id="5" name="Picture 4" descr="long_logo">
            <a:extLst>
              <a:ext uri="{FF2B5EF4-FFF2-40B4-BE49-F238E27FC236}">
                <a16:creationId xmlns:a16="http://schemas.microsoft.com/office/drawing/2014/main" id="{D7082FA4-023F-4A47-9496-5C807BF43E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04" y="368934"/>
            <a:ext cx="3517979" cy="91440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938847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B3E6-9645-5A45-AF60-3C7A3D7D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4:</a:t>
            </a:r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汉字编码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47E902-65D0-0641-B720-35B20DC712E1}"/>
              </a:ext>
            </a:extLst>
          </p:cNvPr>
          <p:cNvSpPr txBox="1"/>
          <p:nvPr/>
        </p:nvSpPr>
        <p:spPr>
          <a:xfrm>
            <a:off x="1469984" y="2280213"/>
            <a:ext cx="2279055" cy="46166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SimHei" panose="02010609060101010101" pitchFamily="49" charset="-122"/>
                <a:ea typeface="SimHei" panose="02010609060101010101" pitchFamily="49" charset="-122"/>
              </a:rPr>
              <a:t>输入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EF6B71-91A2-5545-A9D6-8CDF9B703C8D}"/>
              </a:ext>
            </a:extLst>
          </p:cNvPr>
          <p:cNvSpPr txBox="1"/>
          <p:nvPr/>
        </p:nvSpPr>
        <p:spPr>
          <a:xfrm>
            <a:off x="5031129" y="2280213"/>
            <a:ext cx="2129742" cy="46166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SimHei" panose="02010609060101010101" pitchFamily="49" charset="-122"/>
                <a:ea typeface="SimHei" panose="02010609060101010101" pitchFamily="49" charset="-122"/>
              </a:rPr>
              <a:t>存储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B4B920-5920-DC43-872C-35982A09937F}"/>
              </a:ext>
            </a:extLst>
          </p:cNvPr>
          <p:cNvSpPr txBox="1"/>
          <p:nvPr/>
        </p:nvSpPr>
        <p:spPr>
          <a:xfrm>
            <a:off x="8592273" y="2315401"/>
            <a:ext cx="2129742" cy="46166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SimHei" panose="02010609060101010101" pitchFamily="49" charset="-122"/>
                <a:ea typeface="SimHei" panose="02010609060101010101" pitchFamily="49" charset="-122"/>
              </a:rPr>
              <a:t>输出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FFB5716-F037-0544-AD48-C54DC1C800F5}"/>
              </a:ext>
            </a:extLst>
          </p:cNvPr>
          <p:cNvCxnSpPr/>
          <p:nvPr/>
        </p:nvCxnSpPr>
        <p:spPr>
          <a:xfrm>
            <a:off x="7160871" y="2500067"/>
            <a:ext cx="1431402" cy="0"/>
          </a:xfrm>
          <a:prstGeom prst="straightConnector1">
            <a:avLst/>
          </a:prstGeom>
          <a:ln w="19050">
            <a:solidFill>
              <a:srgbClr val="FFCD4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EBC8360-E926-A44F-B4A1-F3EDF5BD8E81}"/>
              </a:ext>
            </a:extLst>
          </p:cNvPr>
          <p:cNvSpPr txBox="1"/>
          <p:nvPr/>
        </p:nvSpPr>
        <p:spPr>
          <a:xfrm>
            <a:off x="777487" y="3230781"/>
            <a:ext cx="3461989" cy="480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396" lvl="0" algn="ctr">
              <a:lnSpc>
                <a:spcPct val="115000"/>
              </a:lnSpc>
              <a:buClr>
                <a:srgbClr val="ADADAD"/>
              </a:buClr>
              <a:buSzPts val="1800"/>
            </a:pPr>
            <a:r>
              <a:rPr 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输入码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A4AD71-CB41-3B4A-83F4-38C8D7400040}"/>
              </a:ext>
            </a:extLst>
          </p:cNvPr>
          <p:cNvSpPr txBox="1"/>
          <p:nvPr/>
        </p:nvSpPr>
        <p:spPr>
          <a:xfrm>
            <a:off x="4302240" y="3244212"/>
            <a:ext cx="3461989" cy="480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396" lvl="0" algn="ctr">
              <a:lnSpc>
                <a:spcPct val="115000"/>
              </a:lnSpc>
              <a:buClr>
                <a:srgbClr val="ADADAD"/>
              </a:buClr>
              <a:buSzPts val="1800"/>
            </a:pPr>
            <a:r>
              <a:rPr 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内码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C04A9-14DC-864D-A185-29F9B06E5290}"/>
              </a:ext>
            </a:extLst>
          </p:cNvPr>
          <p:cNvSpPr txBox="1"/>
          <p:nvPr/>
        </p:nvSpPr>
        <p:spPr>
          <a:xfrm>
            <a:off x="7826994" y="3230781"/>
            <a:ext cx="3461989" cy="480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396" lvl="0" algn="ctr">
              <a:lnSpc>
                <a:spcPct val="115000"/>
              </a:lnSpc>
              <a:buClr>
                <a:srgbClr val="ADADAD"/>
              </a:buClr>
              <a:buSzPts val="1800"/>
            </a:pPr>
            <a:r>
              <a:rPr 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输出码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AADE78A-8FB3-564F-A2BB-49E73A8250B4}"/>
              </a:ext>
            </a:extLst>
          </p:cNvPr>
          <p:cNvCxnSpPr>
            <a:cxnSpLocks/>
          </p:cNvCxnSpPr>
          <p:nvPr/>
        </p:nvCxnSpPr>
        <p:spPr>
          <a:xfrm>
            <a:off x="3749039" y="2500067"/>
            <a:ext cx="1282090" cy="0"/>
          </a:xfrm>
          <a:prstGeom prst="straightConnector1">
            <a:avLst/>
          </a:prstGeom>
          <a:ln w="19050">
            <a:solidFill>
              <a:srgbClr val="FFCD4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4511905-2B28-6E41-8A85-5E04FE4CA4AC}"/>
              </a:ext>
            </a:extLst>
          </p:cNvPr>
          <p:cNvSpPr txBox="1"/>
          <p:nvPr/>
        </p:nvSpPr>
        <p:spPr>
          <a:xfrm>
            <a:off x="752407" y="4516293"/>
            <a:ext cx="3461989" cy="370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396" lvl="0" algn="ctr">
              <a:lnSpc>
                <a:spcPct val="115000"/>
              </a:lnSpc>
              <a:buClr>
                <a:srgbClr val="ADADAD"/>
              </a:buClr>
              <a:buSzPts val="1800"/>
            </a:pPr>
            <a:r>
              <a:rPr lang="en-US" kern="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一字多码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46EEBE-FCEA-0B4C-AAC7-36029E90593C}"/>
              </a:ext>
            </a:extLst>
          </p:cNvPr>
          <p:cNvSpPr txBox="1"/>
          <p:nvPr/>
        </p:nvSpPr>
        <p:spPr>
          <a:xfrm>
            <a:off x="4365005" y="4515533"/>
            <a:ext cx="3461989" cy="370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396" lvl="0" algn="ctr">
              <a:lnSpc>
                <a:spcPct val="115000"/>
              </a:lnSpc>
              <a:buClr>
                <a:srgbClr val="ADADAD"/>
              </a:buClr>
              <a:buSzPts val="1800"/>
            </a:pPr>
            <a:r>
              <a:rPr lang="zh-CN" altLang="en-US" kern="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一字一码，最少两个字节</a:t>
            </a:r>
            <a:endParaRPr lang="en-US" kern="0">
              <a:solidFill>
                <a:srgbClr val="4CD2E3"/>
              </a:solidFill>
              <a:latin typeface="SimHei" panose="02010609060101010101" pitchFamily="49" charset="-122"/>
              <a:ea typeface="SimHei" panose="02010609060101010101" pitchFamily="49" charset="-122"/>
              <a:cs typeface="Arial"/>
              <a:sym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8ECBED-A27A-FC4E-93F2-BACB775BEE45}"/>
              </a:ext>
            </a:extLst>
          </p:cNvPr>
          <p:cNvSpPr txBox="1"/>
          <p:nvPr/>
        </p:nvSpPr>
        <p:spPr>
          <a:xfrm>
            <a:off x="7826994" y="4524624"/>
            <a:ext cx="3461989" cy="370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396" lvl="0" algn="ctr">
              <a:lnSpc>
                <a:spcPct val="115000"/>
              </a:lnSpc>
              <a:buClr>
                <a:srgbClr val="ADADAD"/>
              </a:buClr>
              <a:buSzPts val="1800"/>
            </a:pPr>
            <a:r>
              <a:rPr lang="zh-CN" altLang="en-US" kern="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字形码</a:t>
            </a:r>
            <a:endParaRPr lang="en-US" kern="0">
              <a:solidFill>
                <a:srgbClr val="4CD2E3"/>
              </a:solidFill>
              <a:latin typeface="SimHei" panose="02010609060101010101" pitchFamily="49" charset="-122"/>
              <a:ea typeface="SimHei" panose="02010609060101010101" pitchFamily="49" charset="-122"/>
              <a:cs typeface="Arial"/>
              <a:sym typeface="Arial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6782B12-AD7D-F94B-B7F3-074DC06A63BE}"/>
              </a:ext>
            </a:extLst>
          </p:cNvPr>
          <p:cNvCxnSpPr>
            <a:cxnSpLocks/>
          </p:cNvCxnSpPr>
          <p:nvPr/>
        </p:nvCxnSpPr>
        <p:spPr>
          <a:xfrm>
            <a:off x="3994257" y="3484662"/>
            <a:ext cx="773686" cy="0"/>
          </a:xfrm>
          <a:prstGeom prst="straightConnector1">
            <a:avLst/>
          </a:prstGeom>
          <a:ln w="19050">
            <a:solidFill>
              <a:srgbClr val="FFCD4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0064F9-3E0C-0A49-97BD-9627D4122399}"/>
              </a:ext>
            </a:extLst>
          </p:cNvPr>
          <p:cNvCxnSpPr>
            <a:cxnSpLocks/>
          </p:cNvCxnSpPr>
          <p:nvPr/>
        </p:nvCxnSpPr>
        <p:spPr>
          <a:xfrm>
            <a:off x="7489729" y="3484662"/>
            <a:ext cx="773686" cy="0"/>
          </a:xfrm>
          <a:prstGeom prst="straightConnector1">
            <a:avLst/>
          </a:prstGeom>
          <a:ln w="19050">
            <a:solidFill>
              <a:srgbClr val="FFCD4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9B00238-3167-1648-A1A3-C8751A72DBC6}"/>
              </a:ext>
            </a:extLst>
          </p:cNvPr>
          <p:cNvSpPr txBox="1"/>
          <p:nvPr/>
        </p:nvSpPr>
        <p:spPr>
          <a:xfrm>
            <a:off x="752406" y="3767049"/>
            <a:ext cx="3461989" cy="370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396" lvl="0" algn="ctr">
              <a:lnSpc>
                <a:spcPct val="115000"/>
              </a:lnSpc>
              <a:buClr>
                <a:srgbClr val="ADADAD"/>
              </a:buClr>
              <a:buSzPts val="1800"/>
            </a:pPr>
            <a:r>
              <a:rPr lang="zh-CN" altLang="en-US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（五笔、全拼、智能</a:t>
            </a:r>
            <a:r>
              <a:rPr lang="en-US" altLang="zh-CN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ABC,..)</a:t>
            </a:r>
            <a:endParaRPr lang="en-US" kern="0">
              <a:latin typeface="SimHei" panose="02010609060101010101" pitchFamily="49" charset="-122"/>
              <a:ea typeface="SimHei" panose="02010609060101010101" pitchFamily="49" charset="-122"/>
              <a:cs typeface="Arial"/>
              <a:sym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6FF9E9-E604-6D45-BE17-2C8903CA5FA5}"/>
              </a:ext>
            </a:extLst>
          </p:cNvPr>
          <p:cNvSpPr txBox="1"/>
          <p:nvPr/>
        </p:nvSpPr>
        <p:spPr>
          <a:xfrm>
            <a:off x="7876572" y="3767049"/>
            <a:ext cx="3715922" cy="370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396" lvl="0" algn="ctr">
              <a:lnSpc>
                <a:spcPct val="115000"/>
              </a:lnSpc>
              <a:buClr>
                <a:srgbClr val="ADADAD"/>
              </a:buClr>
              <a:buSzPts val="1800"/>
            </a:pPr>
            <a:r>
              <a:rPr lang="en-US" altLang="zh-CN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(</a:t>
            </a:r>
            <a:r>
              <a:rPr lang="zh-CN" altLang="en-US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点阵、矢量、曲线轮廓</a:t>
            </a:r>
            <a:r>
              <a:rPr lang="en-US" altLang="zh-CN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)</a:t>
            </a:r>
            <a:endParaRPr lang="en-US" kern="0">
              <a:latin typeface="SimHei" panose="02010609060101010101" pitchFamily="49" charset="-122"/>
              <a:ea typeface="SimHei" panose="02010609060101010101" pitchFamily="49" charset="-122"/>
              <a:cs typeface="Arial"/>
              <a:sym typeface="Arial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FC1D11-CC0D-7C4A-96AA-63674F220CD9}"/>
              </a:ext>
            </a:extLst>
          </p:cNvPr>
          <p:cNvSpPr txBox="1"/>
          <p:nvPr/>
        </p:nvSpPr>
        <p:spPr>
          <a:xfrm>
            <a:off x="4365004" y="3766580"/>
            <a:ext cx="3461989" cy="370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396" lvl="0" algn="ctr">
              <a:lnSpc>
                <a:spcPct val="115000"/>
              </a:lnSpc>
              <a:buClr>
                <a:srgbClr val="ADADAD"/>
              </a:buClr>
              <a:buSzPts val="1800"/>
            </a:pPr>
            <a:r>
              <a:rPr lang="en-US" altLang="zh-CN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(“</a:t>
            </a:r>
            <a:r>
              <a:rPr lang="zh-CN" altLang="en-US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你</a:t>
            </a:r>
            <a:r>
              <a:rPr lang="en-US" altLang="zh-CN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”</a:t>
            </a:r>
            <a:r>
              <a:rPr lang="zh-CN" altLang="en-US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：“</a:t>
            </a:r>
            <a:r>
              <a:rPr lang="en-US" altLang="zh-CN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C4E3</a:t>
            </a:r>
            <a:r>
              <a:rPr lang="zh-CN" altLang="en-US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”</a:t>
            </a:r>
            <a:r>
              <a:rPr lang="en-US" altLang="zh-CN" kern="0">
                <a:latin typeface="SimHei" panose="02010609060101010101" pitchFamily="49" charset="-122"/>
                <a:ea typeface="SimHei" panose="02010609060101010101" pitchFamily="49" charset="-122"/>
                <a:cs typeface="Arial"/>
                <a:sym typeface="Arial"/>
              </a:rPr>
              <a:t>)</a:t>
            </a:r>
            <a:endParaRPr lang="en-US" kern="0">
              <a:latin typeface="SimHei" panose="02010609060101010101" pitchFamily="49" charset="-122"/>
              <a:ea typeface="SimHei" panose="02010609060101010101" pitchFamily="49" charset="-122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9677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关于汉字编码，以下说法错误的是（）</a:t>
            </a:r>
            <a:br>
              <a:rPr lang="en-US" altLang="zh-CN" sz="2800"/>
            </a:br>
            <a:br>
              <a:rPr lang="zh-CN" altLang="en-US" sz="2800"/>
            </a:br>
            <a:r>
              <a:rPr lang="en-US" sz="2800"/>
              <a:t>A. </a:t>
            </a:r>
            <a:r>
              <a:rPr lang="zh-CN" altLang="en-US" sz="2800"/>
              <a:t>无论使用哪种输入码，汉字在计算机内部都是以二进制形式存放</a:t>
            </a:r>
            <a:br>
              <a:rPr lang="zh-CN" altLang="en-US" sz="2800"/>
            </a:br>
            <a:r>
              <a:rPr lang="en-US" sz="2800"/>
              <a:t>B. </a:t>
            </a:r>
            <a:r>
              <a:rPr lang="zh-CN" altLang="en-US" sz="2800"/>
              <a:t>汉字的编码有输入码、内码、</a:t>
            </a:r>
            <a:r>
              <a:rPr lang="en-US" sz="2800"/>
              <a:t>ASCII </a:t>
            </a:r>
            <a:r>
              <a:rPr lang="zh-CN" altLang="en-US" sz="2800"/>
              <a:t>码</a:t>
            </a:r>
            <a:br>
              <a:rPr lang="zh-CN" altLang="en-US" sz="2800"/>
            </a:br>
            <a:r>
              <a:rPr lang="en-US" sz="2800"/>
              <a:t>C. </a:t>
            </a:r>
            <a:r>
              <a:rPr lang="zh-CN" altLang="en-US" sz="2800"/>
              <a:t>汉字的音码是以汉字读音为基础的输入码</a:t>
            </a:r>
            <a:br>
              <a:rPr lang="zh-CN" altLang="en-US" sz="2800"/>
            </a:br>
            <a:r>
              <a:rPr lang="en-US" sz="2800"/>
              <a:t>D. </a:t>
            </a:r>
            <a:r>
              <a:rPr lang="zh-CN" altLang="en-US" sz="2800"/>
              <a:t>计算机显示或打印汉字时，使用的是汉字的字形码</a:t>
            </a:r>
            <a:br>
              <a:rPr lang="zh-CN" altLang="en-US" sz="2800"/>
            </a:br>
            <a:endParaRPr lang="zh-CN" altLang="en-US" sz="2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B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391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B3E6-9645-5A45-AF60-3C7A3D7D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5:</a:t>
            </a:r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图像编码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D044FDF-E4BC-6A40-B79B-CD7134BEC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3734" y="1399300"/>
            <a:ext cx="8274422" cy="527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022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05872-5201-544F-A638-E0F5F0EDB7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>
              <a:buNone/>
            </a:pPr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408441A7-3650-2D42-BAA9-77603674FC12}"/>
              </a:ext>
            </a:extLst>
          </p:cNvPr>
          <p:cNvSpPr/>
          <p:nvPr/>
        </p:nvSpPr>
        <p:spPr>
          <a:xfrm>
            <a:off x="1866123" y="2659223"/>
            <a:ext cx="1045028" cy="2425959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C71B79-DE91-FA43-AA14-22F3ADA0A6CB}"/>
              </a:ext>
            </a:extLst>
          </p:cNvPr>
          <p:cNvSpPr txBox="1"/>
          <p:nvPr/>
        </p:nvSpPr>
        <p:spPr>
          <a:xfrm>
            <a:off x="597160" y="3641371"/>
            <a:ext cx="1586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SimHei" panose="02010609060101010101" pitchFamily="49" charset="-122"/>
                <a:ea typeface="SimHei" panose="02010609060101010101" pitchFamily="49" charset="-122"/>
              </a:rPr>
              <a:t>图像分类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3F4184-E6CD-144F-AFA9-29BAAC4B49D2}"/>
              </a:ext>
            </a:extLst>
          </p:cNvPr>
          <p:cNvSpPr txBox="1"/>
          <p:nvPr/>
        </p:nvSpPr>
        <p:spPr>
          <a:xfrm>
            <a:off x="3176683" y="2474557"/>
            <a:ext cx="67388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SimHei" panose="02010609060101010101" pitchFamily="49" charset="-122"/>
                <a:ea typeface="SimHei" panose="02010609060101010101" pitchFamily="49" charset="-122"/>
              </a:rPr>
              <a:t>位图</a:t>
            </a:r>
            <a:r>
              <a:rPr lang="zh-CN" altLang="en-US" sz="2400">
                <a:latin typeface="SimHei" panose="02010609060101010101" pitchFamily="49" charset="-122"/>
                <a:ea typeface="SimHei" panose="02010609060101010101" pitchFamily="49" charset="-122"/>
              </a:rPr>
              <a:t>：由像素点组成的图</a:t>
            </a:r>
            <a:endParaRPr lang="en-US" altLang="zh-CN" sz="240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CN" sz="2400">
              <a:solidFill>
                <a:srgbClr val="DC4D41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重要概念：分辨率、位深度、像素密度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30EED9-E513-0E43-83DB-31F94D38B134}"/>
              </a:ext>
            </a:extLst>
          </p:cNvPr>
          <p:cNvSpPr txBox="1"/>
          <p:nvPr/>
        </p:nvSpPr>
        <p:spPr>
          <a:xfrm>
            <a:off x="3176685" y="4900516"/>
            <a:ext cx="6738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SimHei" panose="02010609060101010101" pitchFamily="49" charset="-122"/>
                <a:ea typeface="SimHei" panose="02010609060101010101" pitchFamily="49" charset="-122"/>
              </a:rPr>
              <a:t>矢量图</a:t>
            </a:r>
            <a:r>
              <a:rPr lang="zh-CN" altLang="en-US" sz="2400">
                <a:latin typeface="SimHei" panose="02010609060101010101" pitchFamily="49" charset="-122"/>
                <a:ea typeface="SimHei" panose="02010609060101010101" pitchFamily="49" charset="-122"/>
              </a:rPr>
              <a:t>：基于数学方程来表示图像，</a:t>
            </a:r>
            <a:endParaRPr lang="en-US" altLang="zh-CN" sz="240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CN" sz="240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不失真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3277D00-A38B-1F4E-8C38-C4947ACDD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5:</a:t>
            </a:r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图像编码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3"/>
          <p:cNvSpPr/>
          <p:nvPr/>
        </p:nvSpPr>
        <p:spPr>
          <a:xfrm>
            <a:off x="4876800" y="-200"/>
            <a:ext cx="73152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40" name="Google Shape;340;p53"/>
          <p:cNvSpPr/>
          <p:nvPr/>
        </p:nvSpPr>
        <p:spPr>
          <a:xfrm>
            <a:off x="0" y="1070094"/>
            <a:ext cx="6096000" cy="57879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42" name="Google Shape;342;p53"/>
          <p:cNvSpPr txBox="1"/>
          <p:nvPr/>
        </p:nvSpPr>
        <p:spPr>
          <a:xfrm>
            <a:off x="5370947" y="3479776"/>
            <a:ext cx="6474800" cy="31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onsolas"/>
              <a:cs typeface="Consolas"/>
              <a:sym typeface="Consola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onsolas"/>
              <a:cs typeface="Consolas"/>
              <a:sym typeface="Consola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onsolas"/>
              <a:cs typeface="Consolas"/>
              <a:sym typeface="Consola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onsolas"/>
              <a:cs typeface="Consolas"/>
              <a:sym typeface="Consola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onsolas"/>
              <a:cs typeface="Consolas"/>
              <a:sym typeface="Consola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onsolas"/>
              <a:cs typeface="Consolas"/>
              <a:sym typeface="Consola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onsolas"/>
              <a:cs typeface="Consolas"/>
              <a:sym typeface="Consola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onsolas"/>
              <a:cs typeface="Consolas"/>
              <a:sym typeface="Consola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FDA68-8CDC-614F-9A2C-C4A6074CA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28" y="1524285"/>
            <a:ext cx="4482343" cy="380902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EB7526-62C8-1E46-84A5-6E594E2B15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78" t="9729" r="8528" b="16408"/>
          <a:stretch/>
        </p:blipFill>
        <p:spPr>
          <a:xfrm>
            <a:off x="6610434" y="1846006"/>
            <a:ext cx="4647274" cy="332999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DE0F53-C39A-A042-BD42-EF00975124BF}"/>
              </a:ext>
            </a:extLst>
          </p:cNvPr>
          <p:cNvCxnSpPr>
            <a:cxnSpLocks/>
          </p:cNvCxnSpPr>
          <p:nvPr/>
        </p:nvCxnSpPr>
        <p:spPr>
          <a:xfrm>
            <a:off x="11594146" y="1925296"/>
            <a:ext cx="0" cy="3291840"/>
          </a:xfrm>
          <a:prstGeom prst="straightConnector1">
            <a:avLst/>
          </a:prstGeom>
          <a:ln w="38100">
            <a:solidFill>
              <a:srgbClr val="FFCD4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AD76819-343F-584A-BEBC-F761B3F90D65}"/>
              </a:ext>
            </a:extLst>
          </p:cNvPr>
          <p:cNvCxnSpPr>
            <a:cxnSpLocks/>
          </p:cNvCxnSpPr>
          <p:nvPr/>
        </p:nvCxnSpPr>
        <p:spPr>
          <a:xfrm flipH="1">
            <a:off x="6610434" y="5557150"/>
            <a:ext cx="4663440" cy="0"/>
          </a:xfrm>
          <a:prstGeom prst="straightConnector1">
            <a:avLst/>
          </a:prstGeom>
          <a:ln w="38100">
            <a:solidFill>
              <a:srgbClr val="FFCD4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CD4823F-1A67-094B-B681-E989C28866A9}"/>
              </a:ext>
            </a:extLst>
          </p:cNvPr>
          <p:cNvSpPr txBox="1"/>
          <p:nvPr/>
        </p:nvSpPr>
        <p:spPr>
          <a:xfrm>
            <a:off x="8711117" y="5723978"/>
            <a:ext cx="2252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4CD2E3"/>
                </a:solidFill>
              </a:rPr>
              <a:t>16</a:t>
            </a:r>
            <a:endParaRPr lang="en-US" sz="2400">
              <a:solidFill>
                <a:srgbClr val="4CD2E3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590FA6-896F-3E49-9418-6EC66D0ABA4A}"/>
              </a:ext>
            </a:extLst>
          </p:cNvPr>
          <p:cNvSpPr txBox="1"/>
          <p:nvPr/>
        </p:nvSpPr>
        <p:spPr>
          <a:xfrm>
            <a:off x="11594146" y="3479776"/>
            <a:ext cx="1564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4CD2E3"/>
                </a:solidFill>
              </a:rPr>
              <a:t>12</a:t>
            </a:r>
            <a:endParaRPr lang="en-US" sz="2400">
              <a:solidFill>
                <a:srgbClr val="4CD2E3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11869D-5A4A-7A47-A96B-91C674A510C6}"/>
              </a:ext>
            </a:extLst>
          </p:cNvPr>
          <p:cNvSpPr txBox="1"/>
          <p:nvPr/>
        </p:nvSpPr>
        <p:spPr>
          <a:xfrm>
            <a:off x="5797073" y="1070095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6262" indent="0" algn="ctr">
              <a:buNone/>
            </a:pPr>
            <a:r>
              <a:rPr lang="en-US" sz="28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分辨率</a:t>
            </a:r>
            <a:r>
              <a:rPr lang="zh-CN" altLang="en-US" sz="28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</a:t>
            </a:r>
            <a:r>
              <a:rPr lang="en-US" altLang="zh-CN" sz="28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16X12</a:t>
            </a:r>
            <a:endParaRPr lang="en-US" sz="2800">
              <a:solidFill>
                <a:srgbClr val="4CD2E3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4" name="Title 8">
            <a:extLst>
              <a:ext uri="{FF2B5EF4-FFF2-40B4-BE49-F238E27FC236}">
                <a16:creationId xmlns:a16="http://schemas.microsoft.com/office/drawing/2014/main" id="{86B85118-2251-664B-90CD-1B21BD805C1E}"/>
              </a:ext>
            </a:extLst>
          </p:cNvPr>
          <p:cNvSpPr txBox="1">
            <a:spLocks/>
          </p:cNvSpPr>
          <p:nvPr/>
        </p:nvSpPr>
        <p:spPr>
          <a:xfrm>
            <a:off x="415600" y="188511"/>
            <a:ext cx="11360800" cy="76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kern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分辨率</a:t>
            </a:r>
            <a:r>
              <a:rPr lang="zh-CN" altLang="en-US" sz="2800" kern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：图像所含像素点的个数</a:t>
            </a:r>
            <a:endParaRPr lang="en-US" sz="2800" ker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077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A5DAF2-4F4C-514B-8355-337E4A325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1454150"/>
            <a:ext cx="10261600" cy="4749800"/>
          </a:xfrm>
          <a:prstGeom prst="rect">
            <a:avLst/>
          </a:prstGeom>
        </p:spPr>
      </p:pic>
      <p:sp>
        <p:nvSpPr>
          <p:cNvPr id="4" name="Title 8">
            <a:extLst>
              <a:ext uri="{FF2B5EF4-FFF2-40B4-BE49-F238E27FC236}">
                <a16:creationId xmlns:a16="http://schemas.microsoft.com/office/drawing/2014/main" id="{9F662B3F-657C-DD43-A18B-2C36BA783B59}"/>
              </a:ext>
            </a:extLst>
          </p:cNvPr>
          <p:cNvSpPr txBox="1">
            <a:spLocks/>
          </p:cNvSpPr>
          <p:nvPr/>
        </p:nvSpPr>
        <p:spPr>
          <a:xfrm>
            <a:off x="415600" y="654050"/>
            <a:ext cx="11360800" cy="76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kern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位深度</a:t>
            </a:r>
            <a:r>
              <a:rPr lang="zh-CN" altLang="en-US" sz="2800" kern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</a:t>
            </a:r>
            <a:r>
              <a:rPr lang="zh-CN" altLang="en-US" sz="280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编码像素的顏色所用的位数</a:t>
            </a:r>
            <a:endParaRPr lang="en-US" sz="2800" kern="0">
              <a:solidFill>
                <a:schemeClr val="tx1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5052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B3E6-9645-5A45-AF60-3C7A3D7D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图像存储空间 = 像素数量x位深度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/8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（字节）</a:t>
            </a:r>
            <a:endParaRPr 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4DFC8-C380-7042-BFFA-116559B2A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 algn="ctr">
              <a:buNone/>
            </a:pPr>
            <a:endParaRPr lang="en-US" sz="2400">
              <a:solidFill>
                <a:srgbClr val="FFFF00"/>
              </a:solidFill>
            </a:endParaRPr>
          </a:p>
          <a:p>
            <a:pPr marL="152396" indent="0" algn="ctr">
              <a:buNone/>
            </a:pPr>
            <a:endParaRPr lang="en-US" sz="2400">
              <a:solidFill>
                <a:srgbClr val="FFFF00"/>
              </a:solidFill>
            </a:endParaRPr>
          </a:p>
          <a:p>
            <a:pPr marL="152396" indent="0" algn="ctr">
              <a:buNone/>
            </a:pP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7D9724-27BA-6942-9B8D-1E147F21F37F}"/>
              </a:ext>
            </a:extLst>
          </p:cNvPr>
          <p:cNvGraphicFramePr>
            <a:graphicFrameLocks noGrp="1"/>
          </p:cNvGraphicFramePr>
          <p:nvPr/>
        </p:nvGraphicFramePr>
        <p:xfrm>
          <a:off x="1840399" y="1553291"/>
          <a:ext cx="8511201" cy="343083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23153">
                  <a:extLst>
                    <a:ext uri="{9D8B030D-6E8A-4147-A177-3AD203B41FA5}">
                      <a16:colId xmlns:a16="http://schemas.microsoft.com/office/drawing/2014/main" val="644116957"/>
                    </a:ext>
                  </a:extLst>
                </a:gridCol>
                <a:gridCol w="1323153">
                  <a:extLst>
                    <a:ext uri="{9D8B030D-6E8A-4147-A177-3AD203B41FA5}">
                      <a16:colId xmlns:a16="http://schemas.microsoft.com/office/drawing/2014/main" val="2095539410"/>
                    </a:ext>
                  </a:extLst>
                </a:gridCol>
                <a:gridCol w="1954965">
                  <a:extLst>
                    <a:ext uri="{9D8B030D-6E8A-4147-A177-3AD203B41FA5}">
                      <a16:colId xmlns:a16="http://schemas.microsoft.com/office/drawing/2014/main" val="1383396197"/>
                    </a:ext>
                  </a:extLst>
                </a:gridCol>
                <a:gridCol w="1954965">
                  <a:extLst>
                    <a:ext uri="{9D8B030D-6E8A-4147-A177-3AD203B41FA5}">
                      <a16:colId xmlns:a16="http://schemas.microsoft.com/office/drawing/2014/main" val="3583662535"/>
                    </a:ext>
                  </a:extLst>
                </a:gridCol>
                <a:gridCol w="1954965">
                  <a:extLst>
                    <a:ext uri="{9D8B030D-6E8A-4147-A177-3AD203B41FA5}">
                      <a16:colId xmlns:a16="http://schemas.microsoft.com/office/drawing/2014/main" val="3719036871"/>
                    </a:ext>
                  </a:extLst>
                </a:gridCol>
              </a:tblGrid>
              <a:tr h="12698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分辨率</a:t>
                      </a:r>
                    </a:p>
                  </a:txBody>
                  <a:tcPr marL="9525" marR="9525" marT="9525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CN" altLang="en-US" sz="24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颜色数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CN" altLang="en-US" sz="24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表示一个像素的二进制位数</a:t>
                      </a: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CN" altLang="en-US" sz="24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存储数据量</a:t>
                      </a:r>
                      <a:r>
                        <a:rPr kumimoji="0" lang="en-US" altLang="zh-CN" sz="24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bit</a:t>
                      </a:r>
                      <a:endParaRPr kumimoji="0" lang="zh-CN" altLang="en-US" sz="2400" b="0" i="0" u="none" strike="noStrike" kern="0" cap="none" spc="0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imHei" panose="02010609060101010101" pitchFamily="49" charset="-122"/>
                        <a:ea typeface="SimHei" panose="02010609060101010101" pitchFamily="49" charset="-122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CN" altLang="en-US" sz="24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存储数据量</a:t>
                      </a:r>
                      <a:r>
                        <a:rPr kumimoji="0" lang="en-US" altLang="zh-CN" sz="2400" b="0" i="0" u="none" strike="noStrike" kern="0" cap="none" spc="0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Byte</a:t>
                      </a:r>
                      <a:endParaRPr kumimoji="0" lang="zh-CN" altLang="en-US" sz="2400" b="0" i="0" u="none" strike="noStrike" kern="0" cap="none" spc="0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imHei" panose="02010609060101010101" pitchFamily="49" charset="-122"/>
                        <a:ea typeface="SimHei" panose="02010609060101010101" pitchFamily="49" charset="-122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378469"/>
                  </a:ext>
                </a:extLst>
              </a:tr>
              <a:tr h="72032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8x8</a:t>
                      </a:r>
                      <a:endParaRPr lang="en-US" sz="2400" b="0" i="0" u="none" strike="noStrike" cap="non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  <a:cs typeface="+mn-cs"/>
                        <a:sym typeface="Arial"/>
                      </a:endParaRPr>
                    </a:p>
                  </a:txBody>
                  <a:tcPr marL="68580" marR="68580" marT="0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2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1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8x8x1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8x8x1/8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1497479"/>
                  </a:ext>
                </a:extLst>
              </a:tr>
              <a:tr h="72032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8x8</a:t>
                      </a:r>
                      <a:endParaRPr lang="en-US" sz="2400" b="0" i="0" u="none" strike="noStrike" cap="non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  <a:cs typeface="+mn-cs"/>
                        <a:sym typeface="Arial"/>
                      </a:endParaRPr>
                    </a:p>
                  </a:txBody>
                  <a:tcPr marL="68580" marR="68580" marT="0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4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2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8x8x2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8x8x2/8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2204019"/>
                  </a:ext>
                </a:extLst>
              </a:tr>
              <a:tr h="72032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8x8</a:t>
                      </a:r>
                      <a:endParaRPr lang="en-US" sz="2400" b="0" i="0" u="none" strike="noStrike" cap="none">
                        <a:solidFill>
                          <a:schemeClr val="tx1"/>
                        </a:solidFill>
                        <a:effectLst/>
                        <a:latin typeface="SimHei" panose="02010609060101010101" pitchFamily="49" charset="-122"/>
                        <a:ea typeface="SimHei" panose="02010609060101010101" pitchFamily="49" charset="-122"/>
                        <a:cs typeface="+mn-cs"/>
                        <a:sym typeface="Arial"/>
                      </a:endParaRPr>
                    </a:p>
                  </a:txBody>
                  <a:tcPr marL="68580" marR="68580" marT="0" marB="0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3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8x8x3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>
                          <a:solidFill>
                            <a:schemeClr val="tx1"/>
                          </a:solidFill>
                          <a:effectLst/>
                          <a:latin typeface="SimHei" panose="02010609060101010101" pitchFamily="49" charset="-122"/>
                          <a:ea typeface="SimHei" panose="02010609060101010101" pitchFamily="49" charset="-122"/>
                          <a:cs typeface="+mn-cs"/>
                          <a:sym typeface="Arial"/>
                        </a:rPr>
                        <a:t>8x8x3/8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50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0320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56" y="152402"/>
            <a:ext cx="9724350" cy="3192867"/>
          </a:xfrm>
        </p:spPr>
        <p:txBody>
          <a:bodyPr/>
          <a:lstStyle/>
          <a:p>
            <a:r>
              <a:rPr lang="zh-CN" altLang="en-US" sz="2800"/>
              <a:t>某张图片文件属性如下图所示，理论上图片在计算机中需要多大的存储空间？（）</a:t>
            </a:r>
          </a:p>
        </p:txBody>
      </p:sp>
      <p:sp>
        <p:nvSpPr>
          <p:cNvPr id="23" name="Rectangle 24">
            <a:extLst>
              <a:ext uri="{FF2B5EF4-FFF2-40B4-BE49-F238E27FC236}">
                <a16:creationId xmlns:a16="http://schemas.microsoft.com/office/drawing/2014/main" id="{464CA3E7-34A6-6846-B452-50C6759221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2082" y="32036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47" name="Picture 1732" descr="图片像素、尺寸、位深度、图像色深_qm5132的博客-CSDN博客_ubuntu查看tiff位深度">
            <a:extLst>
              <a:ext uri="{FF2B5EF4-FFF2-40B4-BE49-F238E27FC236}">
                <a16:creationId xmlns:a16="http://schemas.microsoft.com/office/drawing/2014/main" id="{38FCFF75-B982-9C45-8F1B-87FA902AD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" t="12357" b="8571"/>
          <a:stretch>
            <a:fillRect/>
          </a:stretch>
        </p:blipFill>
        <p:spPr bwMode="auto">
          <a:xfrm>
            <a:off x="5859038" y="2125124"/>
            <a:ext cx="6255737" cy="342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51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计算机存储的某图片总共呈现</a:t>
            </a:r>
            <a:r>
              <a:rPr lang="en-US" altLang="zh-CN" sz="2800"/>
              <a:t>500 </a:t>
            </a:r>
            <a:r>
              <a:rPr lang="zh-CN" altLang="en-US" sz="2800"/>
              <a:t>种不同颜色，请问该图片像素的最小位深度是？（）</a:t>
            </a:r>
            <a:br>
              <a:rPr lang="zh-CN" altLang="en-US" sz="2800"/>
            </a:br>
            <a:r>
              <a:rPr lang="en-US" sz="2800"/>
              <a:t>A. 500</a:t>
            </a:r>
            <a:br>
              <a:rPr lang="en-US" sz="2800"/>
            </a:br>
            <a:r>
              <a:rPr lang="en-US" sz="2800"/>
              <a:t>B. 10</a:t>
            </a:r>
            <a:br>
              <a:rPr lang="en-US" sz="2800"/>
            </a:br>
            <a:r>
              <a:rPr lang="en-US" sz="2800"/>
              <a:t>C. 9</a:t>
            </a:r>
            <a:br>
              <a:rPr lang="en-US" sz="2800"/>
            </a:br>
            <a:r>
              <a:rPr lang="en-US" sz="2800"/>
              <a:t>D. 250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C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69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B3E6-9645-5A45-AF60-3C7A3D7D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6: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声音编码</a:t>
            </a:r>
            <a:endParaRPr 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4DFC8-C380-7042-BFFA-116559B2A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536633"/>
            <a:ext cx="10337067" cy="4555200"/>
          </a:xfrm>
        </p:spPr>
        <p:txBody>
          <a:bodyPr/>
          <a:lstStyle/>
          <a:p>
            <a:pPr marL="152396" indent="0" algn="ctr">
              <a:buNone/>
            </a:pPr>
            <a:endParaRPr lang="en-US" sz="2400">
              <a:solidFill>
                <a:srgbClr val="FFFF00"/>
              </a:solidFill>
            </a:endParaRPr>
          </a:p>
          <a:p>
            <a:pPr marL="152396" indent="0" algn="ctr">
              <a:buNone/>
            </a:pPr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710DBDC-03C1-5F48-91C0-F679B92872FE}"/>
              </a:ext>
            </a:extLst>
          </p:cNvPr>
          <p:cNvSpPr txBox="1">
            <a:spLocks/>
          </p:cNvSpPr>
          <p:nvPr/>
        </p:nvSpPr>
        <p:spPr>
          <a:xfrm>
            <a:off x="415599" y="1536633"/>
            <a:ext cx="5680401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5718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423323" algn="l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CN" altLang="en-US" sz="2400">
                <a:solidFill>
                  <a:srgbClr val="FFFF00"/>
                </a:solidFill>
              </a:rPr>
              <a:t>采样频率：每秒采样的样本数（与图像像素点对应）</a:t>
            </a:r>
            <a:endParaRPr lang="en-US" altLang="zh-CN" sz="2400">
              <a:solidFill>
                <a:srgbClr val="FFFF00"/>
              </a:solidFill>
            </a:endParaRPr>
          </a:p>
          <a:p>
            <a:pPr marL="152396" indent="0">
              <a:buNone/>
            </a:pPr>
            <a:endParaRPr lang="en-US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量化级数：编码采样点的二进制位数</a:t>
            </a:r>
            <a:endParaRPr lang="en-US" altLang="zh-CN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52396" indent="0">
              <a:buNone/>
            </a:pPr>
            <a:r>
              <a:rPr lang="zh-CN" alt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 （和图像位深度对应）</a:t>
            </a:r>
            <a:endParaRPr lang="en-US" altLang="zh-CN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声音存储空间</a:t>
            </a:r>
            <a:r>
              <a:rPr lang="zh-CN" alt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zh-CN" alt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采样频率</a:t>
            </a:r>
            <a:r>
              <a:rPr lang="en-US" altLang="zh-CN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(Hz)</a:t>
            </a:r>
            <a:r>
              <a:rPr lang="zh-CN" alt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* 量化级数 * 时间</a:t>
            </a:r>
            <a:r>
              <a:rPr lang="en-US" altLang="zh-CN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(s)</a:t>
            </a:r>
            <a:r>
              <a:rPr lang="zh-CN" alt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* 声道数</a:t>
            </a:r>
            <a:r>
              <a:rPr lang="en-US" altLang="zh-CN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/ 8 </a:t>
            </a:r>
            <a:r>
              <a:rPr lang="zh-CN" alt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 </a:t>
            </a:r>
            <a:r>
              <a:rPr lang="en-US" altLang="zh-CN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zh-CN" altLang="en-US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单位：字节）</a:t>
            </a:r>
            <a:endParaRPr lang="en-US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Font typeface="Arial"/>
              <a:buNone/>
            </a:pPr>
            <a:endParaRPr lang="en-US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Font typeface="Arial"/>
              <a:buNone/>
            </a:pPr>
            <a:endParaRPr lang="en-US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Font typeface="Arial"/>
              <a:buNone/>
            </a:pPr>
            <a:endParaRPr lang="en-US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  <a:p>
            <a:pPr marL="186262" indent="0">
              <a:buFont typeface="Arial"/>
              <a:buNone/>
            </a:pPr>
            <a:endParaRPr lang="en-US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  <a:p>
            <a:pPr marL="186262" indent="0">
              <a:buFont typeface="Arial"/>
              <a:buNone/>
            </a:pPr>
            <a:r>
              <a:rPr lang="en-US" altLang="zh-CN" sz="24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endParaRPr lang="en-US" sz="24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66D02F-6B3A-CF47-ADCA-37EB8A418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150" y="1573200"/>
            <a:ext cx="4351784" cy="260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133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954A3-B177-1248-A63C-D9E190A1A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1:</a:t>
            </a:r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进位计数制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1A8F20F-D811-BD47-87BB-3E7CFE69531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58778296"/>
                  </p:ext>
                </p:extLst>
              </p:nvPr>
            </p:nvGraphicFramePr>
            <p:xfrm>
              <a:off x="5557151" y="1356967"/>
              <a:ext cx="2848541" cy="4811368"/>
            </p:xfrm>
            <a:graphic>
              <a:graphicData uri="http://schemas.openxmlformats.org/drawingml/2006/table">
                <a:tbl>
                  <a:tblPr>
                    <a:noFill/>
                  </a:tblPr>
                  <a:tblGrid>
                    <a:gridCol w="2848541">
                      <a:extLst>
                        <a:ext uri="{9D8B030D-6E8A-4147-A177-3AD203B41FA5}">
                          <a16:colId xmlns:a16="http://schemas.microsoft.com/office/drawing/2014/main" val="1292948323"/>
                        </a:ext>
                      </a:extLst>
                    </a:gridCol>
                  </a:tblGrid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zh-CN" altLang="en-US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二进制</a:t>
                          </a: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242233766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逢二进一</a:t>
                          </a:r>
                          <a:endParaRPr lang="en-US" sz="2400" b="0" i="0" u="none" strike="noStrike" cap="none">
                            <a:solidFill>
                              <a:schemeClr val="tx1"/>
                            </a:solidFill>
                            <a:effectLst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Times New Roman" panose="02020603050405020304" pitchFamily="18" charset="0"/>
                            <a:sym typeface="Arial"/>
                          </a:endParaRP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48613103"/>
                      </a:ext>
                    </a:extLst>
                  </a:tr>
                  <a:tr h="1172453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0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1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77676435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2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51597340"/>
                      </a:ext>
                    </a:extLst>
                  </a:tr>
                  <a:tr h="972171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整数部分右起第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i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位的位权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0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2400" b="0" i="0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𝑖</m:t>
                                  </m:r>
                                  <m:r>
                                    <a:rPr lang="en-US" sz="2400" b="0" i="0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−1</m:t>
                                  </m:r>
                                </m:sup>
                              </m:sSup>
                            </m:oMath>
                          </a14:m>
                          <a:endParaRPr lang="en-US" sz="2400" b="0" i="0" u="none" strike="noStrike" cap="none">
                            <a:solidFill>
                              <a:schemeClr val="tx1"/>
                            </a:solidFill>
                            <a:effectLst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Times New Roman" panose="02020603050405020304" pitchFamily="18" charset="0"/>
                            <a:sym typeface="Arial"/>
                          </a:endParaRP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11018924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2400" b="0" i="1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0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(101)</m:t>
                                  </m:r>
                                </m:e>
                                <m:sub>
                                  <m:r>
                                    <a:rPr lang="en-US" sz="2400" b="0" i="0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0" u="none" strike="noStrike" cap="none">
                                  <a:solidFill>
                                    <a:srgbClr val="DD5145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SimHei" panose="02010609060101010101" pitchFamily="49" charset="-122"/>
                                  <a:cs typeface="Times New Roman" panose="02020603050405020304" pitchFamily="18" charset="0"/>
                                  <a:sym typeface="Arial"/>
                                </a:rPr>
                                <m:t> </m:t>
                              </m:r>
                            </m:oMath>
                          </a14:m>
                          <a:r>
                            <a:rPr lang="zh-CN" sz="2400" b="0" i="0" u="none" strike="noStrike" cap="none">
                              <a:solidFill>
                                <a:srgbClr val="DD5145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或者</a:t>
                          </a:r>
                          <a:r>
                            <a:rPr lang="en-US" sz="2400" b="0" i="0" u="none" strike="noStrike" cap="none">
                              <a:solidFill>
                                <a:srgbClr val="DD5145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101B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3094706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1A8F20F-D811-BD47-87BB-3E7CFE69531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58778296"/>
                  </p:ext>
                </p:extLst>
              </p:nvPr>
            </p:nvGraphicFramePr>
            <p:xfrm>
              <a:off x="5557151" y="1356967"/>
              <a:ext cx="2848541" cy="4811368"/>
            </p:xfrm>
            <a:graphic>
              <a:graphicData uri="http://schemas.openxmlformats.org/drawingml/2006/table">
                <a:tbl>
                  <a:tblPr>
                    <a:noFill/>
                  </a:tblPr>
                  <a:tblGrid>
                    <a:gridCol w="2848541">
                      <a:extLst>
                        <a:ext uri="{9D8B030D-6E8A-4147-A177-3AD203B41FA5}">
                          <a16:colId xmlns:a16="http://schemas.microsoft.com/office/drawing/2014/main" val="1292948323"/>
                        </a:ext>
                      </a:extLst>
                    </a:gridCol>
                  </a:tblGrid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zh-CN" altLang="en-US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二进制</a:t>
                          </a: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242233766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逢二进一</a:t>
                          </a:r>
                          <a:endParaRPr lang="en-US" sz="2400" b="0" i="0" u="none" strike="noStrike" cap="none">
                            <a:solidFill>
                              <a:schemeClr val="tx1"/>
                            </a:solidFill>
                            <a:effectLst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Times New Roman" panose="02020603050405020304" pitchFamily="18" charset="0"/>
                            <a:sym typeface="Arial"/>
                          </a:endParaRP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48613103"/>
                      </a:ext>
                    </a:extLst>
                  </a:tr>
                  <a:tr h="1172453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0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1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77676435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2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51597340"/>
                      </a:ext>
                    </a:extLst>
                  </a:tr>
                  <a:tr h="97217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3"/>
                          <a:stretch>
                            <a:fillRect l="-889" t="-331579" r="-1778" b="-7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11018924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3"/>
                          <a:stretch>
                            <a:fillRect l="-889" t="-618868" r="-1778" b="-75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3094706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ACA8FF9B-4039-1543-9688-9F6787D0A01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5821875"/>
                  </p:ext>
                </p:extLst>
              </p:nvPr>
            </p:nvGraphicFramePr>
            <p:xfrm>
              <a:off x="925211" y="1356967"/>
              <a:ext cx="4631940" cy="4811368"/>
            </p:xfrm>
            <a:graphic>
              <a:graphicData uri="http://schemas.openxmlformats.org/drawingml/2006/table">
                <a:tbl>
                  <a:tblPr>
                    <a:noFill/>
                  </a:tblPr>
                  <a:tblGrid>
                    <a:gridCol w="1783399">
                      <a:extLst>
                        <a:ext uri="{9D8B030D-6E8A-4147-A177-3AD203B41FA5}">
                          <a16:colId xmlns:a16="http://schemas.microsoft.com/office/drawing/2014/main" val="1679825988"/>
                        </a:ext>
                      </a:extLst>
                    </a:gridCol>
                    <a:gridCol w="2848541">
                      <a:extLst>
                        <a:ext uri="{9D8B030D-6E8A-4147-A177-3AD203B41FA5}">
                          <a16:colId xmlns:a16="http://schemas.microsoft.com/office/drawing/2014/main" val="3847690979"/>
                        </a:ext>
                      </a:extLst>
                    </a:gridCol>
                  </a:tblGrid>
                  <a:tr h="666686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数制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zh-CN" altLang="en-US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十进制</a:t>
                          </a: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06005063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进位规则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zh-CN" altLang="en-US" sz="2400"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</a:rPr>
                            <a:t>逢十进一</a:t>
                          </a:r>
                          <a:r>
                            <a:rPr lang="en-US" sz="2400"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 </a:t>
                          </a:r>
                          <a:endParaRPr kumimoji="0" lang="zh-CN" altLang="en-US" sz="2400" b="0" i="0" u="none" strike="noStrike" kern="0" cap="none" spc="0" normalizeH="0" baseline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+mn-cs"/>
                            <a:sym typeface="Arial"/>
                          </a:endParaRP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710565869"/>
                      </a:ext>
                    </a:extLst>
                  </a:tr>
                  <a:tr h="1172453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数码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en-US" altLang="zh-CN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0,1,2,...9</a:t>
                          </a:r>
                          <a:endParaRPr kumimoji="0" lang="zh-CN" altLang="en-US" sz="2400" b="0" i="0" u="none" strike="noStrike" kern="0" cap="none" spc="0" normalizeH="0" baseline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+mn-cs"/>
                            <a:sym typeface="Arial"/>
                          </a:endParaRP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6197009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基数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en-US" altLang="zh-CN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10</a:t>
                          </a:r>
                          <a:endParaRPr kumimoji="0" lang="zh-CN" altLang="en-US" sz="2400" b="0" i="0" u="none" strike="noStrike" kern="0" cap="none" spc="0" normalizeH="0" baseline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+mn-cs"/>
                            <a:sym typeface="Arial"/>
                          </a:endParaRP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115698480"/>
                      </a:ext>
                    </a:extLst>
                  </a:tr>
                  <a:tr h="97217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位权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整数部分右起第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i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位的位权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0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2400" b="0" i="0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𝑖</m:t>
                                  </m:r>
                                  <m:r>
                                    <a:rPr lang="en-US" sz="2400" b="0" i="0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−1</m:t>
                                  </m:r>
                                </m:sup>
                              </m:sSup>
                            </m:oMath>
                          </a14:m>
                          <a:endParaRPr lang="en-US" sz="2400" b="0" i="0" u="none" strike="noStrike" cap="none">
                            <a:solidFill>
                              <a:schemeClr val="tx1"/>
                            </a:solidFill>
                            <a:effectLst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Times New Roman" panose="02020603050405020304" pitchFamily="18" charset="0"/>
                            <a:sym typeface="Arial"/>
                          </a:endParaRP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9267688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表示方法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2400" b="0" i="1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0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(101)</m:t>
                                  </m:r>
                                </m:e>
                                <m:sub>
                                  <m:r>
                                    <a:rPr lang="en-US" sz="2400" b="0" i="0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10</m:t>
                                  </m:r>
                                </m:sub>
                              </m:sSub>
                              <m:r>
                                <a:rPr lang="en-US" sz="2400" b="0" i="0" u="none" strike="noStrike" cap="none">
                                  <a:solidFill>
                                    <a:srgbClr val="DD5145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SimHei" panose="02010609060101010101" pitchFamily="49" charset="-122"/>
                                  <a:cs typeface="Times New Roman" panose="02020603050405020304" pitchFamily="18" charset="0"/>
                                  <a:sym typeface="Arial"/>
                                </a:rPr>
                                <m:t> </m:t>
                              </m:r>
                            </m:oMath>
                          </a14:m>
                          <a:r>
                            <a:rPr lang="zh-CN" sz="2400" b="0" i="0" u="none" strike="noStrike" cap="none">
                              <a:solidFill>
                                <a:srgbClr val="DD5145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或者</a:t>
                          </a:r>
                          <a:r>
                            <a:rPr lang="en-US" sz="2400" b="0" i="0" u="none" strike="noStrike" cap="none">
                              <a:solidFill>
                                <a:srgbClr val="DD5145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101D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1662457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ACA8FF9B-4039-1543-9688-9F6787D0A01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5821875"/>
                  </p:ext>
                </p:extLst>
              </p:nvPr>
            </p:nvGraphicFramePr>
            <p:xfrm>
              <a:off x="925211" y="1356967"/>
              <a:ext cx="4631940" cy="4811368"/>
            </p:xfrm>
            <a:graphic>
              <a:graphicData uri="http://schemas.openxmlformats.org/drawingml/2006/table">
                <a:tbl>
                  <a:tblPr>
                    <a:noFill/>
                  </a:tblPr>
                  <a:tblGrid>
                    <a:gridCol w="1783399">
                      <a:extLst>
                        <a:ext uri="{9D8B030D-6E8A-4147-A177-3AD203B41FA5}">
                          <a16:colId xmlns:a16="http://schemas.microsoft.com/office/drawing/2014/main" val="1679825988"/>
                        </a:ext>
                      </a:extLst>
                    </a:gridCol>
                    <a:gridCol w="2848541">
                      <a:extLst>
                        <a:ext uri="{9D8B030D-6E8A-4147-A177-3AD203B41FA5}">
                          <a16:colId xmlns:a16="http://schemas.microsoft.com/office/drawing/2014/main" val="3847690979"/>
                        </a:ext>
                      </a:extLst>
                    </a:gridCol>
                  </a:tblGrid>
                  <a:tr h="666686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数制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zh-CN" altLang="en-US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十进制</a:t>
                          </a: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06005063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进位规则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zh-CN" altLang="en-US" sz="2400"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</a:rPr>
                            <a:t>逢十进一</a:t>
                          </a:r>
                          <a:r>
                            <a:rPr lang="en-US" sz="2400"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 </a:t>
                          </a:r>
                          <a:endParaRPr kumimoji="0" lang="zh-CN" altLang="en-US" sz="2400" b="0" i="0" u="none" strike="noStrike" kern="0" cap="none" spc="0" normalizeH="0" baseline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+mn-cs"/>
                            <a:sym typeface="Arial"/>
                          </a:endParaRP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710565869"/>
                      </a:ext>
                    </a:extLst>
                  </a:tr>
                  <a:tr h="1172453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数码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en-US" altLang="zh-CN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0,1,2,...9</a:t>
                          </a:r>
                          <a:endParaRPr kumimoji="0" lang="zh-CN" altLang="en-US" sz="2400" b="0" i="0" u="none" strike="noStrike" kern="0" cap="none" spc="0" normalizeH="0" baseline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+mn-cs"/>
                            <a:sym typeface="Arial"/>
                          </a:endParaRP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6197009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基数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en-US" altLang="zh-CN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10</a:t>
                          </a:r>
                          <a:endParaRPr kumimoji="0" lang="zh-CN" altLang="en-US" sz="2400" b="0" i="0" u="none" strike="noStrike" kern="0" cap="none" spc="0" normalizeH="0" baseline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+mn-cs"/>
                            <a:sym typeface="Arial"/>
                          </a:endParaRP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115698480"/>
                      </a:ext>
                    </a:extLst>
                  </a:tr>
                  <a:tr h="972171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位权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4"/>
                          <a:stretch>
                            <a:fillRect l="-63111" t="-331579" r="-1333" b="-7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9267688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b="0" i="0" u="none" strike="noStrik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</a:rPr>
                            <a:t>表示方法</a:t>
                          </a:r>
                        </a:p>
                      </a:txBody>
                      <a:tcPr marL="9525" marR="9525" marT="9525" marB="0" anchor="ctr">
                        <a:lnL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4"/>
                          <a:stretch>
                            <a:fillRect l="-63111" t="-618868" r="-1333" b="-75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662457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5DD347B3-D7CD-7641-90F4-0D34A14EAA7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92462750"/>
                  </p:ext>
                </p:extLst>
              </p:nvPr>
            </p:nvGraphicFramePr>
            <p:xfrm>
              <a:off x="8405692" y="1356967"/>
              <a:ext cx="3151139" cy="4811368"/>
            </p:xfrm>
            <a:graphic>
              <a:graphicData uri="http://schemas.openxmlformats.org/drawingml/2006/table">
                <a:tbl>
                  <a:tblPr>
                    <a:noFill/>
                  </a:tblPr>
                  <a:tblGrid>
                    <a:gridCol w="3151139">
                      <a:extLst>
                        <a:ext uri="{9D8B030D-6E8A-4147-A177-3AD203B41FA5}">
                          <a16:colId xmlns:a16="http://schemas.microsoft.com/office/drawing/2014/main" val="2299030175"/>
                        </a:ext>
                      </a:extLst>
                    </a:gridCol>
                  </a:tblGrid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zh-CN" altLang="en-US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十六进制</a:t>
                          </a: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767248756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逢十六进一</a:t>
                          </a:r>
                          <a:endParaRPr lang="en-US" sz="2400" b="0" i="0" u="none" strike="noStrike" cap="none">
                            <a:solidFill>
                              <a:schemeClr val="tx1"/>
                            </a:solidFill>
                            <a:effectLst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Times New Roman" panose="02020603050405020304" pitchFamily="18" charset="0"/>
                            <a:sym typeface="Arial"/>
                          </a:endParaRP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5249002"/>
                      </a:ext>
                    </a:extLst>
                  </a:tr>
                  <a:tr h="117245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0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1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2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......, 9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A, B, C, D, E, F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68031301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16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77518713"/>
                      </a:ext>
                    </a:extLst>
                  </a:tr>
                  <a:tr h="972171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整数部分右起第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i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位的位权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400" b="0" i="1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0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16</m:t>
                                  </m:r>
                                </m:e>
                                <m:sup>
                                  <m:r>
                                    <a:rPr lang="en-US" sz="2400" b="0" i="0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𝑖</m:t>
                                  </m:r>
                                  <m:r>
                                    <a:rPr lang="en-US" sz="2400" b="0" i="0" u="none" strike="noStrike" cap="none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−1</m:t>
                                  </m:r>
                                </m:sup>
                              </m:sSup>
                            </m:oMath>
                          </a14:m>
                          <a:endParaRPr lang="en-US" sz="2400" b="0" i="0" u="none" strike="noStrike" cap="none">
                            <a:solidFill>
                              <a:schemeClr val="tx1"/>
                            </a:solidFill>
                            <a:effectLst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Times New Roman" panose="02020603050405020304" pitchFamily="18" charset="0"/>
                            <a:sym typeface="Arial"/>
                          </a:endParaRP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753098016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2400" b="0" i="1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0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(1</m:t>
                                  </m:r>
                                  <m:r>
                                    <a:rPr lang="en-US" sz="2400" b="0" i="0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𝐴𝐹</m:t>
                                  </m:r>
                                  <m:r>
                                    <a:rPr lang="en-US" sz="2400" b="0" i="0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)</m:t>
                                  </m:r>
                                </m:e>
                                <m:sub>
                                  <m:r>
                                    <a:rPr lang="en-US" sz="2400" b="0" i="0" u="none" strike="noStrike" cap="none">
                                      <a:solidFill>
                                        <a:srgbClr val="DD5145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SimHei" panose="02010609060101010101" pitchFamily="49" charset="-122"/>
                                      <a:cs typeface="Times New Roman" panose="02020603050405020304" pitchFamily="18" charset="0"/>
                                      <a:sym typeface="Arial"/>
                                    </a:rPr>
                                    <m:t>16</m:t>
                                  </m:r>
                                </m:sub>
                              </m:sSub>
                              <m:r>
                                <a:rPr lang="en-US" sz="2400" b="0" i="0" u="none" strike="noStrike" cap="none">
                                  <a:solidFill>
                                    <a:srgbClr val="DD5145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SimHei" panose="02010609060101010101" pitchFamily="49" charset="-122"/>
                                  <a:cs typeface="Times New Roman" panose="02020603050405020304" pitchFamily="18" charset="0"/>
                                  <a:sym typeface="Arial"/>
                                </a:rPr>
                                <m:t> </m:t>
                              </m:r>
                            </m:oMath>
                          </a14:m>
                          <a:r>
                            <a:rPr lang="zh-CN" sz="2400" b="0" i="0" u="none" strike="noStrike" cap="none">
                              <a:solidFill>
                                <a:srgbClr val="DD5145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或者</a:t>
                          </a:r>
                          <a:r>
                            <a:rPr lang="en-US" sz="2400" b="0" i="0" u="none" strike="noStrike" cap="none">
                              <a:solidFill>
                                <a:srgbClr val="DD5145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1AFH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86273747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5DD347B3-D7CD-7641-90F4-0D34A14EAA7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92462750"/>
                  </p:ext>
                </p:extLst>
              </p:nvPr>
            </p:nvGraphicFramePr>
            <p:xfrm>
              <a:off x="8405692" y="1356967"/>
              <a:ext cx="3151139" cy="4811368"/>
            </p:xfrm>
            <a:graphic>
              <a:graphicData uri="http://schemas.openxmlformats.org/drawingml/2006/table">
                <a:tbl>
                  <a:tblPr>
                    <a:noFill/>
                  </a:tblPr>
                  <a:tblGrid>
                    <a:gridCol w="3151139">
                      <a:extLst>
                        <a:ext uri="{9D8B030D-6E8A-4147-A177-3AD203B41FA5}">
                          <a16:colId xmlns:a16="http://schemas.microsoft.com/office/drawing/2014/main" val="2299030175"/>
                        </a:ext>
                      </a:extLst>
                    </a:gridCol>
                  </a:tblGrid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zh-CN" altLang="en-US" sz="2400" b="0" i="0" u="none" strike="noStrike" kern="0" cap="none" spc="0" normalizeH="0" baseline="0">
                              <a:ln>
                                <a:noFill/>
                              </a:ln>
                              <a:solidFill>
                                <a:srgbClr val="FFFFFF"/>
                              </a:solidFill>
                              <a:effectLst/>
                              <a:uLnTx/>
                              <a:uFillTx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+mn-cs"/>
                              <a:sym typeface="Arial"/>
                            </a:rPr>
                            <a:t>十六进制</a:t>
                          </a:r>
                        </a:p>
                      </a:txBody>
                      <a:tcPr marL="9525" marR="9525" marT="9525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767248756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逢十六进一</a:t>
                          </a:r>
                          <a:endParaRPr lang="en-US" sz="2400" b="0" i="0" u="none" strike="noStrike" cap="none">
                            <a:solidFill>
                              <a:schemeClr val="tx1"/>
                            </a:solidFill>
                            <a:effectLst/>
                            <a:latin typeface="SimHei" panose="02010609060101010101" pitchFamily="49" charset="-122"/>
                            <a:ea typeface="SimHei" panose="02010609060101010101" pitchFamily="49" charset="-122"/>
                            <a:cs typeface="Times New Roman" panose="02020603050405020304" pitchFamily="18" charset="0"/>
                            <a:sym typeface="Arial"/>
                          </a:endParaRP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25249002"/>
                      </a:ext>
                    </a:extLst>
                  </a:tr>
                  <a:tr h="117245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0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1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2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......, 9</a:t>
                          </a:r>
                          <a:r>
                            <a:rPr lang="zh-CN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，</a:t>
                          </a: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A, B, C, D, E, F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68031301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ctr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400" b="0" i="0" u="none" strike="noStrike" cap="none">
                              <a:solidFill>
                                <a:schemeClr val="tx1"/>
                              </a:solidFill>
                              <a:effectLst/>
                              <a:latin typeface="SimHei" panose="02010609060101010101" pitchFamily="49" charset="-122"/>
                              <a:ea typeface="SimHei" panose="02010609060101010101" pitchFamily="49" charset="-122"/>
                              <a:cs typeface="Times New Roman" panose="02020603050405020304" pitchFamily="18" charset="0"/>
                              <a:sym typeface="Arial"/>
                            </a:rPr>
                            <a:t>16</a:t>
                          </a:r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77518713"/>
                      </a:ext>
                    </a:extLst>
                  </a:tr>
                  <a:tr h="97217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5"/>
                          <a:stretch>
                            <a:fillRect l="-402" t="-331579" r="-1606" b="-7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53098016"/>
                      </a:ext>
                    </a:extLst>
                  </a:tr>
                  <a:tr h="66668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38100" cap="flat" cmpd="sng" algn="ctr">
                          <a:solidFill>
                            <a:srgbClr val="FFFF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5"/>
                          <a:stretch>
                            <a:fillRect l="-402" t="-618868" r="-1606" b="-75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62737475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879494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对电话音频信号进行数字化，若采样频率为</a:t>
            </a:r>
            <a:r>
              <a:rPr lang="en-US" sz="2800"/>
              <a:t>8kHz</a:t>
            </a:r>
            <a:r>
              <a:rPr lang="zh-CN" altLang="en-US" sz="2800"/>
              <a:t>，每个样本的值用</a:t>
            </a:r>
            <a:r>
              <a:rPr lang="en-US" sz="2800"/>
              <a:t>8</a:t>
            </a:r>
            <a:r>
              <a:rPr lang="zh-CN" altLang="en-US" sz="2800"/>
              <a:t>位二进制数量化，且为单声道录制，则每分钟的电话录音需要占用</a:t>
            </a:r>
            <a:r>
              <a:rPr lang="en-US" sz="2800" u="sng"/>
              <a:t>          </a:t>
            </a:r>
            <a:r>
              <a:rPr lang="zh-CN" altLang="en-US" sz="2800"/>
              <a:t>字节。</a:t>
            </a:r>
            <a:r>
              <a:rPr lang="en-US" sz="2800">
                <a:effectLst/>
              </a:rPr>
              <a:t> </a:t>
            </a:r>
            <a:endParaRPr lang="en-US" sz="2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sz="2800">
                <a:solidFill>
                  <a:srgbClr val="FFFF00"/>
                </a:solidFill>
              </a:rPr>
              <a:t>480000</a:t>
            </a:r>
            <a:r>
              <a:rPr lang="en-US" sz="2800">
                <a:effectLst/>
              </a:rPr>
              <a:t> 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571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B3E6-9645-5A45-AF60-3C7A3D7D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7: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信息压缩</a:t>
            </a:r>
            <a:endParaRPr 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4DFC8-C380-7042-BFFA-116559B2A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536633"/>
            <a:ext cx="10337067" cy="4555200"/>
          </a:xfrm>
        </p:spPr>
        <p:txBody>
          <a:bodyPr/>
          <a:lstStyle/>
          <a:p>
            <a:pPr marL="152396" indent="0" algn="ctr">
              <a:buNone/>
            </a:pPr>
            <a:endParaRPr lang="en-US" sz="2400">
              <a:solidFill>
                <a:srgbClr val="FFFF00"/>
              </a:solidFill>
            </a:endParaRPr>
          </a:p>
          <a:p>
            <a:pPr marL="152396" indent="0" algn="ctr">
              <a:buNone/>
            </a:pPr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710DBDC-03C1-5F48-91C0-F679B92872FE}"/>
              </a:ext>
            </a:extLst>
          </p:cNvPr>
          <p:cNvSpPr txBox="1">
            <a:spLocks/>
          </p:cNvSpPr>
          <p:nvPr/>
        </p:nvSpPr>
        <p:spPr>
          <a:xfrm>
            <a:off x="415599" y="1536633"/>
            <a:ext cx="9253334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5718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423323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423323" algn="l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无损压缩</a:t>
            </a:r>
            <a:r>
              <a:rPr lang="zh-CN" altLang="en-US" sz="28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：压缩之后的数据可以完全还原成原来的数据</a:t>
            </a:r>
            <a:endParaRPr lang="en-US" altLang="zh-CN" sz="28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8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无损压缩常用软件：</a:t>
            </a:r>
            <a:r>
              <a:rPr lang="en-US" altLang="zh-CN" sz="28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WinZip</a:t>
            </a:r>
            <a:r>
              <a:rPr lang="zh-CN" altLang="en-US" sz="28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， </a:t>
            </a:r>
            <a:r>
              <a:rPr lang="en-US" altLang="zh-CN" sz="28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WinRAR</a:t>
            </a:r>
          </a:p>
          <a:p>
            <a:endParaRPr lang="en-US" altLang="zh-CN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8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有损压缩：压缩之后的数据不能还原成原来的数据</a:t>
            </a:r>
            <a:endParaRPr lang="en-US" altLang="zh-CN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CN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8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只有多媒体文件才能进行有损压缩</a:t>
            </a:r>
            <a:endParaRPr lang="en-US" altLang="zh-CN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Font typeface="Arial"/>
              <a:buNone/>
            </a:pPr>
            <a:endParaRPr lang="en-US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Font typeface="Arial"/>
              <a:buNone/>
            </a:pPr>
            <a:endParaRPr lang="en-US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Font typeface="Arial"/>
              <a:buNone/>
            </a:pPr>
            <a:endParaRPr lang="en-US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  <a:p>
            <a:pPr marL="186262" indent="0">
              <a:buFont typeface="Arial"/>
              <a:buNone/>
            </a:pPr>
            <a:endParaRPr lang="en-US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  <a:p>
            <a:pPr marL="186262" indent="0">
              <a:buFont typeface="Arial"/>
              <a:buNone/>
            </a:pPr>
            <a:r>
              <a:rPr lang="en-US" altLang="zh-CN" sz="2800" kern="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endParaRPr lang="en-US" sz="2800" kern="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48411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一张</a:t>
            </a:r>
            <a:r>
              <a:rPr lang="en-US" sz="2800"/>
              <a:t>1024*768 </a:t>
            </a:r>
            <a:r>
              <a:rPr lang="zh-CN" altLang="en-US" sz="2800"/>
              <a:t>的</a:t>
            </a:r>
            <a:r>
              <a:rPr lang="en-US" sz="2800"/>
              <a:t>32</a:t>
            </a:r>
            <a:r>
              <a:rPr lang="zh-CN" altLang="en-US" sz="2800"/>
              <a:t>位图，另存为</a:t>
            </a:r>
            <a:r>
              <a:rPr lang="en-US" sz="2800"/>
              <a:t>16</a:t>
            </a:r>
            <a:r>
              <a:rPr lang="zh-CN" altLang="en-US" sz="2800"/>
              <a:t>位图，分辨率不变，请问另存为的图片大小为原图大小的</a:t>
            </a:r>
            <a:r>
              <a:rPr lang="zh-CN" altLang="en-US" sz="2800" u="sng"/>
              <a:t> </a:t>
            </a:r>
            <a:r>
              <a:rPr lang="en-US" sz="2800" u="sng"/>
              <a:t>          </a:t>
            </a:r>
            <a:r>
              <a:rPr lang="zh-CN" altLang="en-US" sz="2800"/>
              <a:t>倍。</a:t>
            </a:r>
            <a:endParaRPr lang="en-US" sz="2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1/2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78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一张</a:t>
            </a:r>
            <a:r>
              <a:rPr lang="en-US" sz="2800"/>
              <a:t>1024*768 </a:t>
            </a:r>
            <a:r>
              <a:rPr lang="zh-CN" altLang="en-US" sz="2800"/>
              <a:t>的</a:t>
            </a:r>
            <a:r>
              <a:rPr lang="en-US" sz="2800"/>
              <a:t>32</a:t>
            </a:r>
            <a:r>
              <a:rPr lang="zh-CN" altLang="en-US" sz="2800"/>
              <a:t>位图，另存为</a:t>
            </a:r>
            <a:r>
              <a:rPr lang="en-US" sz="2800"/>
              <a:t>16</a:t>
            </a:r>
            <a:r>
              <a:rPr lang="zh-CN" altLang="en-US" sz="2800"/>
              <a:t>色位图，分辨率不变，请问另存为的图片大小为原图大小的</a:t>
            </a:r>
            <a:r>
              <a:rPr lang="en-US" sz="2800" u="sng"/>
              <a:t>          </a:t>
            </a:r>
            <a:r>
              <a:rPr lang="zh-CN" altLang="en-US" sz="2800"/>
              <a:t>倍。</a:t>
            </a:r>
            <a:r>
              <a:rPr lang="en-US" sz="2800">
                <a:effectLst/>
              </a:rPr>
              <a:t> </a:t>
            </a:r>
            <a:endParaRPr lang="en-US" sz="2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1/8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15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B3E6-9645-5A45-AF60-3C7A3D7D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8: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计算机硬件系统</a:t>
            </a:r>
            <a:endParaRPr 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4DFC8-C380-7042-BFFA-116559B2A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536633"/>
            <a:ext cx="10337067" cy="4555200"/>
          </a:xfrm>
        </p:spPr>
        <p:txBody>
          <a:bodyPr/>
          <a:lstStyle/>
          <a:p>
            <a:pPr marL="152396" indent="0" algn="ctr">
              <a:buNone/>
            </a:pPr>
            <a:endParaRPr lang="en-US" sz="2400">
              <a:solidFill>
                <a:srgbClr val="FFFF00"/>
              </a:solidFill>
            </a:endParaRPr>
          </a:p>
          <a:p>
            <a:pPr marL="152396" indent="0" algn="ctr">
              <a:buNone/>
            </a:pPr>
            <a:endParaRPr lang="en-US"/>
          </a:p>
        </p:txBody>
      </p:sp>
      <p:pic>
        <p:nvPicPr>
          <p:cNvPr id="6" name="Picture 2" descr="计算机五大单元-子时年华-51CTO博客">
            <a:extLst>
              <a:ext uri="{FF2B5EF4-FFF2-40B4-BE49-F238E27FC236}">
                <a16:creationId xmlns:a16="http://schemas.microsoft.com/office/drawing/2014/main" id="{A30A2AB4-96A8-B44E-BEB0-8C7CD682F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532" y="1390468"/>
            <a:ext cx="6234397" cy="487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0BD1E6-58DB-944F-9DFC-04CD60BB9136}"/>
              </a:ext>
            </a:extLst>
          </p:cNvPr>
          <p:cNvSpPr txBox="1"/>
          <p:nvPr/>
        </p:nvSpPr>
        <p:spPr>
          <a:xfrm>
            <a:off x="203200" y="1536633"/>
            <a:ext cx="536786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五大设备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控制器：协调并控制各部件按指令序列执行操作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运算器：算术和逻辑运算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存储器：存储数据和程序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输入设备：负责程序或者数据输入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输出设备：输出执行结果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1848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B3E6-9645-5A45-AF60-3C7A3D7D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8: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计算机硬件系统</a:t>
            </a:r>
            <a:endParaRPr 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4DFC8-C380-7042-BFFA-116559B2A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536633"/>
            <a:ext cx="10337067" cy="4555200"/>
          </a:xfrm>
        </p:spPr>
        <p:txBody>
          <a:bodyPr/>
          <a:lstStyle/>
          <a:p>
            <a:pPr marL="152396" indent="0" algn="ctr">
              <a:buNone/>
            </a:pPr>
            <a:endParaRPr lang="en-US" sz="2400">
              <a:solidFill>
                <a:srgbClr val="FFFF00"/>
              </a:solidFill>
            </a:endParaRPr>
          </a:p>
          <a:p>
            <a:pPr marL="152396" indent="0" algn="ctr">
              <a:buNone/>
            </a:pPr>
            <a:endParaRPr lang="en-US"/>
          </a:p>
        </p:txBody>
      </p:sp>
      <p:pic>
        <p:nvPicPr>
          <p:cNvPr id="6" name="Picture 2" descr="计算机五大单元-子时年华-51CTO博客">
            <a:extLst>
              <a:ext uri="{FF2B5EF4-FFF2-40B4-BE49-F238E27FC236}">
                <a16:creationId xmlns:a16="http://schemas.microsoft.com/office/drawing/2014/main" id="{A30A2AB4-96A8-B44E-BEB0-8C7CD682F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532" y="1390468"/>
            <a:ext cx="6234397" cy="487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0BD1E6-58DB-944F-9DFC-04CD60BB9136}"/>
              </a:ext>
            </a:extLst>
          </p:cNvPr>
          <p:cNvSpPr txBox="1"/>
          <p:nvPr/>
        </p:nvSpPr>
        <p:spPr>
          <a:xfrm>
            <a:off x="203200" y="1536633"/>
            <a:ext cx="53678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运算器 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+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控制器 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CPU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CPU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的性能指标：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主频（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GHz)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、高速缓存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(KB)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和字长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(b)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725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B3E6-9645-5A45-AF60-3C7A3D7D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8: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计算机硬件系统</a:t>
            </a:r>
            <a:endParaRPr 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6" name="Picture 2" descr="计算机五大单元-子时年华-51CTO博客">
            <a:extLst>
              <a:ext uri="{FF2B5EF4-FFF2-40B4-BE49-F238E27FC236}">
                <a16:creationId xmlns:a16="http://schemas.microsoft.com/office/drawing/2014/main" id="{A30A2AB4-96A8-B44E-BEB0-8C7CD682F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790" y="1924161"/>
            <a:ext cx="4512139" cy="3527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0BD1E6-58DB-944F-9DFC-04CD60BB9136}"/>
              </a:ext>
            </a:extLst>
          </p:cNvPr>
          <p:cNvSpPr txBox="1"/>
          <p:nvPr/>
        </p:nvSpPr>
        <p:spPr>
          <a:xfrm>
            <a:off x="203200" y="1536633"/>
            <a:ext cx="5367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存储器 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内存 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+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外存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	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  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(RAM + ROM) + 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外存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FC595E99-CC43-6641-8DD1-62A4D35A29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436248"/>
              </p:ext>
            </p:extLst>
          </p:nvPr>
        </p:nvGraphicFramePr>
        <p:xfrm>
          <a:off x="251071" y="2736961"/>
          <a:ext cx="6742395" cy="401996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47465">
                  <a:extLst>
                    <a:ext uri="{9D8B030D-6E8A-4147-A177-3AD203B41FA5}">
                      <a16:colId xmlns:a16="http://schemas.microsoft.com/office/drawing/2014/main" val="3145704089"/>
                    </a:ext>
                  </a:extLst>
                </a:gridCol>
                <a:gridCol w="2247465">
                  <a:extLst>
                    <a:ext uri="{9D8B030D-6E8A-4147-A177-3AD203B41FA5}">
                      <a16:colId xmlns:a16="http://schemas.microsoft.com/office/drawing/2014/main" val="3879479828"/>
                    </a:ext>
                  </a:extLst>
                </a:gridCol>
                <a:gridCol w="2247465">
                  <a:extLst>
                    <a:ext uri="{9D8B030D-6E8A-4147-A177-3AD203B41FA5}">
                      <a16:colId xmlns:a16="http://schemas.microsoft.com/office/drawing/2014/main" val="844414058"/>
                    </a:ext>
                  </a:extLst>
                </a:gridCol>
              </a:tblGrid>
              <a:tr h="521457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内存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RAM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8365843"/>
                  </a:ext>
                </a:extLst>
              </a:tr>
              <a:tr h="878578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全称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Random-access Memory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Read-only Memory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4186871"/>
                  </a:ext>
                </a:extLst>
              </a:tr>
              <a:tr h="608247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读写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可读可写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只可读不可写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8015944"/>
                  </a:ext>
                </a:extLst>
              </a:tr>
              <a:tr h="608247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数据易失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掉电数据全部丢失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掉电数据不丢失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7094065"/>
                  </a:ext>
                </a:extLst>
              </a:tr>
              <a:tr h="1148910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用途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存储计算机所有正在运行的程序和数据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存储系统引导程序</a:t>
                      </a:r>
                      <a:r>
                        <a:rPr lang="zh-CN" altLang="en-US" sz="2400">
                          <a:solidFill>
                            <a:schemeClr val="bg1"/>
                          </a:solidFill>
                          <a:latin typeface="SimHei" panose="02010609060101010101" pitchFamily="49" charset="-122"/>
                          <a:ea typeface="SimHei" panose="02010609060101010101" pitchFamily="49" charset="-122"/>
                        </a:rPr>
                        <a:t>、开机启动程序等信息</a:t>
                      </a:r>
                      <a:endParaRPr lang="en-US" sz="2400">
                        <a:solidFill>
                          <a:schemeClr val="bg1"/>
                        </a:solidFill>
                        <a:latin typeface="SimHei" panose="02010609060101010101" pitchFamily="49" charset="-122"/>
                        <a:ea typeface="SimHei" panose="02010609060101010101" pitchFamily="49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75132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7599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计算机在录制声音的过程中，声音信息流向描述正确的是（ ）。</a:t>
            </a:r>
            <a:br>
              <a:rPr lang="zh-CN" altLang="en-US" sz="2800"/>
            </a:br>
            <a:r>
              <a:rPr lang="en-US" sz="2800"/>
              <a:t>A．</a:t>
            </a:r>
            <a:r>
              <a:rPr lang="zh-CN" altLang="en-US" sz="2800"/>
              <a:t>麦克风→声卡→内存储器→</a:t>
            </a:r>
            <a:r>
              <a:rPr lang="en-US" sz="2800"/>
              <a:t>CPU→</a:t>
            </a:r>
            <a:r>
              <a:rPr lang="zh-CN" altLang="en-US" sz="2800"/>
              <a:t>声卡→外存储器</a:t>
            </a:r>
            <a:br>
              <a:rPr lang="zh-CN" altLang="en-US" sz="2800"/>
            </a:br>
            <a:r>
              <a:rPr lang="en-US" sz="2800"/>
              <a:t>B．</a:t>
            </a:r>
            <a:r>
              <a:rPr lang="zh-CN" altLang="en-US" sz="2800"/>
              <a:t>麦克风→声卡→内存储器→</a:t>
            </a:r>
            <a:r>
              <a:rPr lang="en-US" sz="2800"/>
              <a:t>CPU→</a:t>
            </a:r>
            <a:r>
              <a:rPr lang="zh-CN" altLang="en-US" sz="2800"/>
              <a:t>内存储器→外存储器</a:t>
            </a:r>
            <a:br>
              <a:rPr lang="zh-CN" altLang="en-US" sz="2800"/>
            </a:br>
            <a:r>
              <a:rPr lang="en-US" sz="2800"/>
              <a:t>C．</a:t>
            </a:r>
            <a:r>
              <a:rPr lang="zh-CN" altLang="en-US" sz="2800"/>
              <a:t>麦克风→内存→声卡→</a:t>
            </a:r>
            <a:r>
              <a:rPr lang="en-US" sz="2800"/>
              <a:t>CPU→</a:t>
            </a:r>
            <a:r>
              <a:rPr lang="zh-CN" altLang="en-US" sz="2800"/>
              <a:t>内存储器→外存储器</a:t>
            </a:r>
            <a:br>
              <a:rPr lang="zh-CN" altLang="en-US" sz="2800"/>
            </a:br>
            <a:r>
              <a:rPr lang="en-US" sz="2800"/>
              <a:t>D．</a:t>
            </a:r>
            <a:r>
              <a:rPr lang="zh-CN" altLang="en-US" sz="2800"/>
              <a:t>麦克风→内存储器→</a:t>
            </a:r>
            <a:r>
              <a:rPr lang="en-US" sz="2800"/>
              <a:t>CPU→</a:t>
            </a:r>
            <a:r>
              <a:rPr lang="zh-CN" altLang="en-US" sz="2800"/>
              <a:t>声卡→外存储器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1076998" y="4872101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B</a:t>
            </a:r>
            <a:r>
              <a:rPr lang="zh-CN" altLang="en-US" sz="2800" kern="0">
                <a:solidFill>
                  <a:srgbClr val="FFFF00"/>
                </a:solidFill>
              </a:rPr>
              <a:t> 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71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B3E6-9645-5A45-AF60-3C7A3D7D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硬件性能指标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4DFC8-C380-7042-BFFA-116559B2A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536633"/>
            <a:ext cx="10337067" cy="4555200"/>
          </a:xfrm>
        </p:spPr>
        <p:txBody>
          <a:bodyPr/>
          <a:lstStyle/>
          <a:p>
            <a:pPr marL="152396" indent="0" algn="ctr">
              <a:buNone/>
            </a:pPr>
            <a:endParaRPr lang="en-US" sz="2400">
              <a:solidFill>
                <a:srgbClr val="FFFF00"/>
              </a:solidFill>
            </a:endParaRPr>
          </a:p>
          <a:p>
            <a:pPr marL="152396" indent="0" algn="ctr">
              <a:buNone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0BD1E6-58DB-944F-9DFC-04CD60BB9136}"/>
              </a:ext>
            </a:extLst>
          </p:cNvPr>
          <p:cNvSpPr txBox="1"/>
          <p:nvPr/>
        </p:nvSpPr>
        <p:spPr>
          <a:xfrm>
            <a:off x="203200" y="1536633"/>
            <a:ext cx="9398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影响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CPU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的性能指标：主频（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GHz)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、高速缓存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(KB)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和字长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(b)</a:t>
            </a:r>
          </a:p>
          <a:p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影响存储器的性能指标：内存主频（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MHz)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、存储容量（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MB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，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GB)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常见内存存储容量通常不小于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256MB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，不超过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32GB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常见硬盘（外存）存储容量通常大于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100GB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71112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以下可作为</a:t>
            </a:r>
            <a:r>
              <a:rPr lang="en-US" sz="2800"/>
              <a:t>CPU </a:t>
            </a:r>
            <a:r>
              <a:rPr lang="zh-CN" altLang="en-US" sz="2800"/>
              <a:t>的性能指标值的是：</a:t>
            </a:r>
            <a:r>
              <a:rPr lang="en-US" altLang="zh-CN" sz="2800"/>
              <a:t>_____________</a:t>
            </a:r>
            <a:r>
              <a:rPr lang="zh-CN" altLang="en-US" sz="2800"/>
              <a:t>。</a:t>
            </a:r>
            <a:br>
              <a:rPr lang="en-US" altLang="zh-CN" sz="2800"/>
            </a:br>
            <a:br>
              <a:rPr lang="zh-CN" altLang="en-US" sz="2800"/>
            </a:br>
            <a:r>
              <a:rPr lang="zh-CN" altLang="en-US" sz="2800"/>
              <a:t>① </a:t>
            </a:r>
            <a:r>
              <a:rPr lang="en-US" altLang="zh-CN" sz="2800"/>
              <a:t>2.66</a:t>
            </a:r>
            <a:r>
              <a:rPr lang="en-US" sz="2800"/>
              <a:t>GHz ② 512bps ③ 1024GB ④32 </a:t>
            </a:r>
            <a:r>
              <a:rPr lang="zh-CN" altLang="en-US" sz="2800"/>
              <a:t>位</a:t>
            </a:r>
            <a:br>
              <a:rPr lang="zh-CN" altLang="en-US" sz="2800"/>
            </a:br>
            <a:r>
              <a:rPr lang="en-US" sz="2800"/>
              <a:t>A．①④ B．③④ C．②③ D．①②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A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665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0825594-67F6-E94E-8948-5F1A0D31F27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076999" y="1134532"/>
                <a:ext cx="8541133" cy="3192867"/>
              </a:xfrm>
            </p:spPr>
            <p:txBody>
              <a:bodyPr/>
              <a:lstStyle/>
              <a:p>
                <a:r>
                  <a:rPr lang="zh-CN" altLang="en-US" sz="2800"/>
                  <a:t>二进制数</a:t>
                </a:r>
                <a:r>
                  <a:rPr lang="en-US" sz="2800"/>
                  <a:t>11001010</a:t>
                </a:r>
                <a:r>
                  <a:rPr lang="zh-CN" altLang="en-US" sz="2800"/>
                  <a:t>，左起第一个</a:t>
                </a:r>
                <a:r>
                  <a:rPr lang="en-US" sz="2800"/>
                  <a:t>“1”</a:t>
                </a:r>
                <a:r>
                  <a:rPr lang="zh-CN" altLang="en-US" sz="2800"/>
                  <a:t>对应的位权为（）</a:t>
                </a:r>
                <a:br>
                  <a:rPr lang="en-US" altLang="zh-CN" sz="2800"/>
                </a:br>
                <a:br>
                  <a:rPr lang="en-US" sz="2800"/>
                </a:br>
                <a:r>
                  <a:rPr lang="en-US" sz="2800"/>
                  <a:t>A.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sz="2800"/>
                  <a:t>    B.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8</m:t>
                        </m:r>
                      </m:sup>
                    </m:sSup>
                  </m:oMath>
                </a14:m>
                <a:r>
                  <a:rPr lang="en-US" sz="2800"/>
                  <a:t>    C.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7</m:t>
                        </m:r>
                      </m:sup>
                    </m:sSup>
                  </m:oMath>
                </a14:m>
                <a:r>
                  <a:rPr lang="en-US" sz="2800"/>
                  <a:t>    D.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endParaRPr lang="en-US" sz="280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70825594-67F6-E94E-8948-5F1A0D31F2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076999" y="1134532"/>
                <a:ext cx="8541133" cy="3192867"/>
              </a:xfrm>
              <a:blipFill>
                <a:blip r:embed="rId2"/>
                <a:stretch>
                  <a:fillRect l="-1484" r="-2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1076998" y="2730965"/>
            <a:ext cx="8541133" cy="3192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C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495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722" y="679167"/>
            <a:ext cx="5959811" cy="3192867"/>
          </a:xfrm>
        </p:spPr>
        <p:txBody>
          <a:bodyPr/>
          <a:lstStyle/>
          <a:p>
            <a:br>
              <a:rPr lang="en-US" altLang="zh-CN" sz="2800"/>
            </a:br>
            <a:br>
              <a:rPr lang="en-US" altLang="zh-CN" sz="2800"/>
            </a:br>
            <a:br>
              <a:rPr lang="en-US" altLang="zh-CN" sz="2800"/>
            </a:br>
            <a:r>
              <a:rPr lang="zh-CN" altLang="en-US" sz="2800"/>
              <a:t>使用测试软件对某台计算机进行测试，部分数据如图所示。关于该计算机的配置，以下表述正确的是</a:t>
            </a:r>
            <a:r>
              <a:rPr lang="en-US" altLang="zh-CN" sz="2800"/>
              <a:t>( )</a:t>
            </a:r>
            <a:r>
              <a:rPr lang="zh-CN" altLang="en-US" sz="2800"/>
              <a:t>。 </a:t>
            </a:r>
            <a:br>
              <a:rPr lang="en-US" altLang="zh-CN" sz="2800"/>
            </a:br>
            <a:br>
              <a:rPr lang="en-US" altLang="zh-CN" sz="2800"/>
            </a:br>
            <a:r>
              <a:rPr lang="en-US" sz="2800"/>
              <a:t>A．</a:t>
            </a:r>
            <a:r>
              <a:rPr lang="zh-CN" altLang="en-US" sz="2800"/>
              <a:t>内存容量是</a:t>
            </a:r>
            <a:r>
              <a:rPr lang="en-US" altLang="zh-CN" sz="2800"/>
              <a:t>512</a:t>
            </a:r>
            <a:r>
              <a:rPr lang="en-US" sz="2800"/>
              <a:t>MB，</a:t>
            </a:r>
            <a:r>
              <a:rPr lang="zh-CN" altLang="en-US" sz="2800"/>
              <a:t>硬盘转速是</a:t>
            </a:r>
            <a:r>
              <a:rPr lang="en-US" altLang="zh-CN" sz="2800"/>
              <a:t>7200 </a:t>
            </a:r>
            <a:r>
              <a:rPr lang="zh-CN" altLang="en-US" sz="2800"/>
              <a:t>转</a:t>
            </a:r>
            <a:r>
              <a:rPr lang="en-US" altLang="zh-CN" sz="2800"/>
              <a:t>/</a:t>
            </a:r>
            <a:r>
              <a:rPr lang="zh-CN" altLang="en-US" sz="2800"/>
              <a:t>分</a:t>
            </a:r>
            <a:br>
              <a:rPr lang="zh-CN" altLang="en-US" sz="2800"/>
            </a:br>
            <a:r>
              <a:rPr lang="en-US" sz="2800"/>
              <a:t>B．CPU </a:t>
            </a:r>
            <a:r>
              <a:rPr lang="zh-CN" altLang="en-US" sz="2800"/>
              <a:t>主频是</a:t>
            </a:r>
            <a:r>
              <a:rPr lang="en-US" altLang="zh-CN" sz="2800"/>
              <a:t>2</a:t>
            </a:r>
            <a:r>
              <a:rPr lang="en-US" sz="2800"/>
              <a:t>GHz，</a:t>
            </a:r>
            <a:r>
              <a:rPr lang="zh-CN" altLang="en-US" sz="2800"/>
              <a:t>内存容量是</a:t>
            </a:r>
            <a:r>
              <a:rPr lang="en-US" altLang="zh-CN" sz="2800"/>
              <a:t>512</a:t>
            </a:r>
            <a:r>
              <a:rPr lang="en-US" sz="2800"/>
              <a:t>MB</a:t>
            </a:r>
            <a:br>
              <a:rPr lang="en-US" sz="2800"/>
            </a:br>
            <a:r>
              <a:rPr lang="en-US" sz="2800"/>
              <a:t>C．CPU </a:t>
            </a:r>
            <a:r>
              <a:rPr lang="zh-CN" altLang="en-US" sz="2800"/>
              <a:t>主频是</a:t>
            </a:r>
            <a:r>
              <a:rPr lang="en-US" altLang="zh-CN" sz="2800"/>
              <a:t>3.2</a:t>
            </a:r>
            <a:r>
              <a:rPr lang="en-US" sz="2800"/>
              <a:t>GHz，</a:t>
            </a:r>
            <a:r>
              <a:rPr lang="zh-CN" altLang="en-US" sz="2800"/>
              <a:t>硬盘容量是</a:t>
            </a:r>
            <a:r>
              <a:rPr lang="en-US" altLang="zh-CN" sz="2800"/>
              <a:t>8</a:t>
            </a:r>
            <a:r>
              <a:rPr lang="en-US" sz="2800"/>
              <a:t>MB</a:t>
            </a:r>
            <a:br>
              <a:rPr lang="en-US" sz="2800"/>
            </a:br>
            <a:r>
              <a:rPr lang="en-US" sz="2800"/>
              <a:t>D．</a:t>
            </a:r>
            <a:r>
              <a:rPr lang="zh-CN" altLang="en-US" sz="2800"/>
              <a:t>内存容量是</a:t>
            </a:r>
            <a:r>
              <a:rPr lang="en-US" altLang="zh-CN" sz="2800"/>
              <a:t>512</a:t>
            </a:r>
            <a:r>
              <a:rPr lang="en-US" sz="2800"/>
              <a:t>MB，</a:t>
            </a:r>
            <a:r>
              <a:rPr lang="zh-CN" altLang="en-US" sz="2800"/>
              <a:t>硬盘容量是</a:t>
            </a:r>
            <a:r>
              <a:rPr lang="en-US" altLang="zh-CN" sz="2800"/>
              <a:t>8</a:t>
            </a:r>
            <a:r>
              <a:rPr lang="en-US" sz="2800"/>
              <a:t>MB</a:t>
            </a:r>
            <a:br>
              <a:rPr lang="en-US" sz="2800"/>
            </a:br>
            <a:endParaRPr lang="zh-CN" altLang="en-US" sz="2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254722" y="5327466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A</a:t>
            </a:r>
            <a:endParaRPr lang="en-US" sz="2800" kern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33C0AC-97C4-8948-924C-ECD453F9F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580" y="1104850"/>
            <a:ext cx="5723420" cy="370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2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E2820-A32B-4C4E-A386-1394F99E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9:</a:t>
            </a:r>
            <a:r>
              <a:rPr lang="zh-CN" alt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计算机发展四个阶段（必考）</a:t>
            </a:r>
            <a:endParaRPr lang="en-US">
              <a:solidFill>
                <a:schemeClr val="tx1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7BF9C-EE1A-9048-A4A0-6A056510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356967"/>
            <a:ext cx="9100934" cy="4555200"/>
          </a:xfrm>
        </p:spPr>
        <p:txBody>
          <a:bodyPr/>
          <a:lstStyle/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第一阶段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：电子管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/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真空管计算机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r>
              <a:rPr lang="zh-CN" altLang="en-US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  第一台电子管计算机是宾夕法尼亚大学研制的</a:t>
            </a:r>
            <a:r>
              <a:rPr lang="en-US" altLang="zh-CN" sz="2400">
                <a:solidFill>
                  <a:srgbClr val="4CD2E3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ENIAC</a:t>
            </a:r>
          </a:p>
          <a:p>
            <a:pPr marL="186262" indent="0">
              <a:buNone/>
            </a:pP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第二阶段：晶体管计算机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第三阶段：集成电路计算机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第四阶段（目前）：超大规模集成电路计算机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812780" lvl="1" indent="0">
              <a:buNone/>
            </a:pPr>
            <a:endParaRPr lang="en-US" sz="2133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  <a:p>
            <a:pPr marL="186262" indent="0">
              <a:buNone/>
            </a:pP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  <a:p>
            <a:pPr marL="186262" indent="0">
              <a:buNone/>
            </a:pP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1552236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E2820-A32B-4C4E-A386-1394F99E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10:</a:t>
            </a:r>
            <a:r>
              <a:rPr lang="zh-CN" alt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计算机网络（必考，要求通篇背诵）</a:t>
            </a:r>
            <a:endParaRPr lang="en-US">
              <a:solidFill>
                <a:schemeClr val="tx1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7BF9C-EE1A-9048-A4A0-6A056510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356967"/>
            <a:ext cx="9100934" cy="4555200"/>
          </a:xfrm>
        </p:spPr>
        <p:txBody>
          <a:bodyPr/>
          <a:lstStyle/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网络三要素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：计算机设备、通信线路及连接设备、网络协议</a:t>
            </a: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通信线路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lvl="1"/>
            <a:r>
              <a:rPr lang="zh-CN" altLang="en-US" sz="2133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有线传输介质：双绞线、同轴电缆、光纤</a:t>
            </a:r>
            <a:endParaRPr lang="en-US" altLang="zh-CN" sz="2133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lvl="1"/>
            <a:r>
              <a:rPr lang="zh-CN" altLang="en-US" sz="2133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无线传输介质：电磁波（无线电波、微波、红外线等）</a:t>
            </a:r>
            <a:endParaRPr lang="en-US" altLang="zh-CN" sz="2133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连接设备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：网卡（必须要有）、集线器、交换机、路由器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lvl="1"/>
            <a:r>
              <a:rPr lang="zh-CN" altLang="en-US" sz="2000">
                <a:solidFill>
                  <a:srgbClr val="FFFF00"/>
                </a:solidFill>
              </a:rPr>
              <a:t>集线器：广播、共享带宽、堵塞</a:t>
            </a:r>
          </a:p>
          <a:p>
            <a:pPr lvl="1"/>
            <a:r>
              <a:rPr lang="zh-CN" altLang="en-US" sz="2000">
                <a:solidFill>
                  <a:srgbClr val="FFFF00"/>
                </a:solidFill>
              </a:rPr>
              <a:t>交换机：自动查找对应端口、独享带宽、不堵塞</a:t>
            </a:r>
          </a:p>
          <a:p>
            <a:pPr lvl="1"/>
            <a:r>
              <a:rPr lang="zh-CN" altLang="en-US" sz="2000">
                <a:solidFill>
                  <a:srgbClr val="FFFF00"/>
                </a:solidFill>
              </a:rPr>
              <a:t>路由器：连接不同类型网络，属于网际设备</a:t>
            </a:r>
          </a:p>
          <a:p>
            <a:pPr lvl="1"/>
            <a:endParaRPr lang="en-US" sz="2133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  <a:p>
            <a:pPr marL="186262" indent="0">
              <a:buNone/>
            </a:pP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  <a:p>
            <a:pPr marL="186262" indent="0">
              <a:buNone/>
            </a:pP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endParaRPr 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1434002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E2820-A32B-4C4E-A386-1394F99E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网络协议</a:t>
            </a:r>
            <a:endParaRPr lang="en-US">
              <a:solidFill>
                <a:schemeClr val="tx1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7BF9C-EE1A-9048-A4A0-6A056510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56967"/>
            <a:ext cx="11048267" cy="4555200"/>
          </a:xfrm>
        </p:spPr>
        <p:txBody>
          <a:bodyPr/>
          <a:lstStyle/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IP 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协议：为每个数据分组选择最佳路径，堵塞时会丢弃数据，是无连接、不可靠的连接方式。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CN" alt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TCP 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协议：负责对数据进行分组和重新组合，是面向连接的协议，提供一种可靠的、无差错的数据传输方式。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CN" alt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邮件协议有</a:t>
            </a:r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SMTP(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发送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、</a:t>
            </a:r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IMAP(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接收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、</a:t>
            </a:r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POP3(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接收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</a:p>
          <a:p>
            <a:endParaRPr lang="zh-CN" alt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UDP 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属于无连接协议，适合传输速率快，但对可靠性要求不高（直播）</a:t>
            </a:r>
          </a:p>
        </p:txBody>
      </p:sp>
    </p:spTree>
    <p:extLst>
      <p:ext uri="{BB962C8B-B14F-4D97-AF65-F5344CB8AC3E}">
        <p14:creationId xmlns:p14="http://schemas.microsoft.com/office/powerpoint/2010/main" val="28844636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E2820-A32B-4C4E-A386-1394F99E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网络协议（要记住名字）</a:t>
            </a:r>
            <a:endParaRPr lang="en-US">
              <a:solidFill>
                <a:schemeClr val="tx1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7BF9C-EE1A-9048-A4A0-6A056510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56967"/>
            <a:ext cx="11048267" cy="4555200"/>
          </a:xfrm>
        </p:spPr>
        <p:txBody>
          <a:bodyPr/>
          <a:lstStyle/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DNS: 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域名解析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HTTP :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超文本传输协议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HTML: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超文本标记语言（要记住名字）</a:t>
            </a:r>
            <a:endParaRPr lang="en-US" altLang="zh-CN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CN" altLang="en-US" sz="24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URL: 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统一资源定位器。格式是：协议名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://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域名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【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：端口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】/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路径</a:t>
            </a:r>
            <a:r>
              <a:rPr lang="en-US" altLang="zh-CN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/</a:t>
            </a:r>
            <a:r>
              <a:rPr lang="zh-CN" altLang="en-US" sz="24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文件说明</a:t>
            </a:r>
          </a:p>
        </p:txBody>
      </p:sp>
    </p:spTree>
    <p:extLst>
      <p:ext uri="{BB962C8B-B14F-4D97-AF65-F5344CB8AC3E}">
        <p14:creationId xmlns:p14="http://schemas.microsoft.com/office/powerpoint/2010/main" val="42640347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E2820-A32B-4C4E-A386-1394F99E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网络分类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7BF9C-EE1A-9048-A4A0-6A056510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56967"/>
            <a:ext cx="11048267" cy="4555200"/>
          </a:xfrm>
        </p:spPr>
        <p:txBody>
          <a:bodyPr/>
          <a:lstStyle/>
          <a:p>
            <a:pPr marL="186262" indent="0">
              <a:buNone/>
            </a:pPr>
            <a:r>
              <a:rPr lang="zh-CN" altLang="en-US" sz="28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按照覆盖范围分类，可以分为局域网和广域网。</a:t>
            </a:r>
            <a:endParaRPr lang="en-US" altLang="zh-CN" sz="28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endParaRPr lang="zh-CN" altLang="en-US" sz="28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8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局域网：规模较小、通信线路不少、传输速率较高</a:t>
            </a:r>
            <a:endParaRPr lang="en-US" altLang="zh-CN" sz="28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CN" altLang="en-US" sz="28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CN" altLang="en-US" sz="28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广域网：规模很大、通信距离很长、建网成本较高</a:t>
            </a:r>
          </a:p>
        </p:txBody>
      </p:sp>
    </p:spTree>
    <p:extLst>
      <p:ext uri="{BB962C8B-B14F-4D97-AF65-F5344CB8AC3E}">
        <p14:creationId xmlns:p14="http://schemas.microsoft.com/office/powerpoint/2010/main" val="12472389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E2820-A32B-4C4E-A386-1394F99E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网络传输速率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7BF9C-EE1A-9048-A4A0-6A056510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99" y="1356967"/>
            <a:ext cx="11048267" cy="2927166"/>
          </a:xfrm>
        </p:spPr>
        <p:txBody>
          <a:bodyPr/>
          <a:lstStyle/>
          <a:p>
            <a:pPr marL="186262" indent="0">
              <a:buNone/>
            </a:pPr>
            <a:r>
              <a:rPr lang="zh-CN" altLang="en-US" sz="28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网络带宽的单位：</a:t>
            </a:r>
            <a:r>
              <a:rPr lang="en-US" altLang="zh-CN" sz="28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bps</a:t>
            </a:r>
            <a:r>
              <a:rPr lang="zh-CN" altLang="en-US" sz="2800">
                <a:solidFill>
                  <a:srgbClr val="FFFF0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，每秒钟传输的二进制位数</a:t>
            </a:r>
            <a:endParaRPr lang="en-US" altLang="zh-CN" sz="28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endParaRPr lang="en-US" altLang="zh-CN" sz="28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186262" indent="0">
              <a:buNone/>
            </a:pPr>
            <a:r>
              <a:rPr lang="en-US" sz="2800">
                <a:solidFill>
                  <a:srgbClr val="FFFF00"/>
                </a:solidFill>
              </a:rPr>
              <a:t>1Kbps = 1024bps</a:t>
            </a:r>
          </a:p>
          <a:p>
            <a:pPr marL="186262" indent="0">
              <a:buNone/>
            </a:pPr>
            <a:r>
              <a:rPr lang="en-US" sz="2800">
                <a:solidFill>
                  <a:srgbClr val="FFFF00"/>
                </a:solidFill>
              </a:rPr>
              <a:t>1Mbps = 1024Kbps</a:t>
            </a:r>
          </a:p>
          <a:p>
            <a:pPr marL="186262" indent="0">
              <a:buNone/>
            </a:pPr>
            <a:r>
              <a:rPr lang="en-US" sz="2800">
                <a:solidFill>
                  <a:srgbClr val="FFFF00"/>
                </a:solidFill>
              </a:rPr>
              <a:t>1Gbps = 1024Mbps</a:t>
            </a:r>
          </a:p>
          <a:p>
            <a:pPr marL="186262" indent="0">
              <a:buNone/>
            </a:pPr>
            <a:endParaRPr lang="en-US" sz="2800">
              <a:solidFill>
                <a:srgbClr val="FFFF00"/>
              </a:solidFill>
            </a:endParaRPr>
          </a:p>
          <a:p>
            <a:pPr marL="186262" indent="0">
              <a:buNone/>
            </a:pPr>
            <a:endParaRPr lang="en-US" sz="2800">
              <a:solidFill>
                <a:srgbClr val="FFFF00"/>
              </a:solidFill>
            </a:endParaRPr>
          </a:p>
          <a:p>
            <a:pPr marL="186262" indent="0">
              <a:buNone/>
            </a:pPr>
            <a:endParaRPr lang="zh-CN" altLang="en-US" sz="2800">
              <a:solidFill>
                <a:srgbClr val="FFFF0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2207E40-D2B6-E347-B93D-844E309D4144}"/>
              </a:ext>
            </a:extLst>
          </p:cNvPr>
          <p:cNvSpPr txBox="1">
            <a:spLocks/>
          </p:cNvSpPr>
          <p:nvPr/>
        </p:nvSpPr>
        <p:spPr>
          <a:xfrm>
            <a:off x="415598" y="4284133"/>
            <a:ext cx="11048267" cy="1456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406390" algn="l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200"/>
              <a:buFont typeface="Arial"/>
              <a:buChar char="■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86262" indent="0">
              <a:buNone/>
            </a:pPr>
            <a:r>
              <a:rPr lang="zh-CN" altLang="en-US" sz="2800">
                <a:solidFill>
                  <a:srgbClr val="4CD2E3"/>
                </a:solidFill>
              </a:rPr>
              <a:t>家里</a:t>
            </a:r>
            <a:r>
              <a:rPr lang="en-US" altLang="zh-CN" sz="2800">
                <a:solidFill>
                  <a:srgbClr val="4CD2E3"/>
                </a:solidFill>
              </a:rPr>
              <a:t>60</a:t>
            </a:r>
            <a:r>
              <a:rPr lang="en-US" sz="2800">
                <a:solidFill>
                  <a:srgbClr val="4CD2E3"/>
                </a:solidFill>
              </a:rPr>
              <a:t>M</a:t>
            </a:r>
            <a:r>
              <a:rPr lang="zh-CN" altLang="en-US" sz="2800">
                <a:solidFill>
                  <a:srgbClr val="4CD2E3"/>
                </a:solidFill>
              </a:rPr>
              <a:t>的网速，请问下载</a:t>
            </a:r>
            <a:r>
              <a:rPr lang="en-US" altLang="zh-CN" sz="2800">
                <a:solidFill>
                  <a:srgbClr val="4CD2E3"/>
                </a:solidFill>
              </a:rPr>
              <a:t>30</a:t>
            </a:r>
            <a:r>
              <a:rPr lang="en-US" sz="2800">
                <a:solidFill>
                  <a:srgbClr val="4CD2E3"/>
                </a:solidFill>
              </a:rPr>
              <a:t>MB</a:t>
            </a:r>
            <a:r>
              <a:rPr lang="zh-CN" altLang="en-US" sz="2800">
                <a:solidFill>
                  <a:srgbClr val="4CD2E3"/>
                </a:solidFill>
              </a:rPr>
              <a:t>的电子书需要多长时间？</a:t>
            </a:r>
            <a:endParaRPr lang="zh-CN" altLang="en-US" sz="2800" kern="0">
              <a:solidFill>
                <a:srgbClr val="4CD2E3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4AA555B-4641-CD47-82FB-523A99D801A5}"/>
              </a:ext>
            </a:extLst>
          </p:cNvPr>
          <p:cNvSpPr txBox="1">
            <a:spLocks/>
          </p:cNvSpPr>
          <p:nvPr/>
        </p:nvSpPr>
        <p:spPr>
          <a:xfrm>
            <a:off x="415598" y="5064666"/>
            <a:ext cx="11048267" cy="1456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406390" algn="l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lt2"/>
              </a:buClr>
              <a:buSzPts val="1200"/>
              <a:buFont typeface="Arial"/>
              <a:buChar char="■"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86262" indent="0">
              <a:buNone/>
            </a:pPr>
            <a:r>
              <a:rPr lang="en-US" sz="2800">
                <a:solidFill>
                  <a:srgbClr val="4CD2E3"/>
                </a:solidFill>
              </a:rPr>
              <a:t>30MB = 240Mb </a:t>
            </a:r>
          </a:p>
          <a:p>
            <a:pPr marL="186262" indent="0">
              <a:buNone/>
            </a:pPr>
            <a:r>
              <a:rPr lang="en-US" sz="2800">
                <a:solidFill>
                  <a:srgbClr val="4CD2E3"/>
                </a:solidFill>
              </a:rPr>
              <a:t>240Mb/60Mbps = 4s</a:t>
            </a:r>
            <a:endParaRPr lang="zh-CN" altLang="en-US" sz="2800" kern="0">
              <a:solidFill>
                <a:srgbClr val="4CD2E3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5445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FB4E0D-A571-5840-9817-40482969A8EB}"/>
              </a:ext>
            </a:extLst>
          </p:cNvPr>
          <p:cNvSpPr txBox="1"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Google Shape;526;p87">
            <a:extLst>
              <a:ext uri="{FF2B5EF4-FFF2-40B4-BE49-F238E27FC236}">
                <a16:creationId xmlns:a16="http://schemas.microsoft.com/office/drawing/2014/main" id="{3EA6584D-85A4-0444-A0D8-68AB37766064}"/>
              </a:ext>
            </a:extLst>
          </p:cNvPr>
          <p:cNvSpPr txBox="1"/>
          <p:nvPr/>
        </p:nvSpPr>
        <p:spPr>
          <a:xfrm>
            <a:off x="0" y="1601426"/>
            <a:ext cx="5706000" cy="21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" sz="4800" b="0" i="0" u="none" strike="noStrike" kern="1200" cap="none" spc="0" normalizeH="0" baseline="0" noProof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</p:txBody>
      </p:sp>
      <p:sp>
        <p:nvSpPr>
          <p:cNvPr id="4" name="Google Shape;526;p87">
            <a:extLst>
              <a:ext uri="{FF2B5EF4-FFF2-40B4-BE49-F238E27FC236}">
                <a16:creationId xmlns:a16="http://schemas.microsoft.com/office/drawing/2014/main" id="{45970D8B-75C6-2B47-A765-A74EDAC18C9D}"/>
              </a:ext>
            </a:extLst>
          </p:cNvPr>
          <p:cNvSpPr txBox="1"/>
          <p:nvPr/>
        </p:nvSpPr>
        <p:spPr>
          <a:xfrm>
            <a:off x="6486000" y="1016284"/>
            <a:ext cx="5706000" cy="21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A类地址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：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首字节为网络地址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最高位是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0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（首字节取值为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1-126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）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B类地址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：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前两个字节为网络地址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最高两位是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10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（首字节取值为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128-191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）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C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类地址：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前三个字节是网络地址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最高三位是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110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（首字节取值为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192-223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）</a:t>
            </a: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4CD3E4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>
              <a:ln>
                <a:noFill/>
              </a:ln>
              <a:solidFill>
                <a:srgbClr val="4CD3E4"/>
              </a:solidFill>
              <a:effectLst/>
              <a:uLnTx/>
              <a:uFillTx/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1FFE7C-72CD-D54E-9867-144D8EEF8091}"/>
              </a:ext>
            </a:extLst>
          </p:cNvPr>
          <p:cNvSpPr txBox="1"/>
          <p:nvPr/>
        </p:nvSpPr>
        <p:spPr>
          <a:xfrm>
            <a:off x="368864" y="3486013"/>
            <a:ext cx="2129742" cy="523220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网络地址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B8F9F1-AC49-ED4E-9EDA-BFBECD388726}"/>
              </a:ext>
            </a:extLst>
          </p:cNvPr>
          <p:cNvSpPr txBox="1"/>
          <p:nvPr/>
        </p:nvSpPr>
        <p:spPr>
          <a:xfrm>
            <a:off x="2498605" y="3486013"/>
            <a:ext cx="3207395" cy="523220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主机地址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D60DE7D-41F8-E942-9766-649C33B1DCBF}"/>
              </a:ext>
            </a:extLst>
          </p:cNvPr>
          <p:cNvCxnSpPr/>
          <p:nvPr/>
        </p:nvCxnSpPr>
        <p:spPr>
          <a:xfrm flipV="1">
            <a:off x="368864" y="2797791"/>
            <a:ext cx="0" cy="68822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B2F04-3C08-E64F-8F2D-5C1EDB6E0DD9}"/>
              </a:ext>
            </a:extLst>
          </p:cNvPr>
          <p:cNvCxnSpPr/>
          <p:nvPr/>
        </p:nvCxnSpPr>
        <p:spPr>
          <a:xfrm flipV="1">
            <a:off x="5706000" y="2782173"/>
            <a:ext cx="0" cy="68822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EB822F-9C33-9A44-8CB2-4BDD85E18FFE}"/>
              </a:ext>
            </a:extLst>
          </p:cNvPr>
          <p:cNvCxnSpPr/>
          <p:nvPr/>
        </p:nvCxnSpPr>
        <p:spPr>
          <a:xfrm>
            <a:off x="368864" y="3126284"/>
            <a:ext cx="533713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9BA0B08-2C39-2A4F-B7C9-2FB6593DE766}"/>
              </a:ext>
            </a:extLst>
          </p:cNvPr>
          <p:cNvSpPr txBox="1"/>
          <p:nvPr/>
        </p:nvSpPr>
        <p:spPr>
          <a:xfrm>
            <a:off x="1433735" y="2656426"/>
            <a:ext cx="33027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IP地址</a:t>
            </a:r>
          </a:p>
        </p:txBody>
      </p:sp>
    </p:spTree>
    <p:extLst>
      <p:ext uri="{BB962C8B-B14F-4D97-AF65-F5344CB8AC3E}">
        <p14:creationId xmlns:p14="http://schemas.microsoft.com/office/powerpoint/2010/main" val="3421169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目前</a:t>
            </a:r>
            <a:r>
              <a:rPr lang="en-US" sz="2800"/>
              <a:t>IP </a:t>
            </a:r>
            <a:r>
              <a:rPr lang="zh-CN" altLang="en-US" sz="2800"/>
              <a:t>地址使用</a:t>
            </a:r>
            <a:r>
              <a:rPr lang="en-US" sz="2800"/>
              <a:t>32 </a:t>
            </a:r>
            <a:r>
              <a:rPr lang="zh-CN" altLang="en-US" sz="2800"/>
              <a:t>位二进制格式，其地址分为网络标识和主机标识两部分。</a:t>
            </a:r>
            <a:r>
              <a:rPr lang="en-US" sz="2800"/>
              <a:t>B </a:t>
            </a:r>
            <a:r>
              <a:rPr lang="zh-CN" altLang="en-US" sz="2800"/>
              <a:t>类</a:t>
            </a:r>
            <a:r>
              <a:rPr lang="en-US" sz="2800"/>
              <a:t>IP </a:t>
            </a:r>
            <a:r>
              <a:rPr lang="zh-CN" altLang="en-US" sz="2800"/>
              <a:t>地址用于网络标识的二进制数有：</a:t>
            </a:r>
            <a:r>
              <a:rPr lang="en-US" sz="2800"/>
              <a:t>_____________</a:t>
            </a:r>
            <a:r>
              <a:rPr lang="zh-CN" altLang="en-US" sz="2800"/>
              <a:t>。</a:t>
            </a:r>
            <a:br>
              <a:rPr lang="en-US" sz="2800"/>
            </a:br>
            <a:r>
              <a:rPr lang="en-US" sz="2800"/>
              <a:t>A</a:t>
            </a:r>
            <a:r>
              <a:rPr lang="zh-CN" altLang="en-US" sz="2800"/>
              <a:t>．</a:t>
            </a:r>
            <a:r>
              <a:rPr lang="en-US" sz="2800"/>
              <a:t>16 </a:t>
            </a:r>
            <a:r>
              <a:rPr lang="zh-CN" altLang="en-US" sz="2800"/>
              <a:t>位</a:t>
            </a:r>
            <a:r>
              <a:rPr lang="en-US" sz="2800"/>
              <a:t>B</a:t>
            </a:r>
            <a:r>
              <a:rPr lang="zh-CN" altLang="en-US" sz="2800"/>
              <a:t>．</a:t>
            </a:r>
            <a:r>
              <a:rPr lang="en-US" sz="2800"/>
              <a:t>8 </a:t>
            </a:r>
            <a:r>
              <a:rPr lang="zh-CN" altLang="en-US" sz="2800"/>
              <a:t>位</a:t>
            </a:r>
            <a:r>
              <a:rPr lang="en-US" sz="2800"/>
              <a:t>C</a:t>
            </a:r>
            <a:r>
              <a:rPr lang="zh-CN" altLang="en-US" sz="2800"/>
              <a:t>．</a:t>
            </a:r>
            <a:r>
              <a:rPr lang="en-US" sz="2800"/>
              <a:t>24 </a:t>
            </a:r>
            <a:r>
              <a:rPr lang="zh-CN" altLang="en-US" sz="2800"/>
              <a:t>位</a:t>
            </a:r>
            <a:r>
              <a:rPr lang="en-US" sz="2800"/>
              <a:t>D</a:t>
            </a:r>
            <a:r>
              <a:rPr lang="zh-CN" altLang="en-US" sz="2800"/>
              <a:t>．</a:t>
            </a:r>
            <a:r>
              <a:rPr lang="en-US" sz="2800"/>
              <a:t>32 </a:t>
            </a:r>
            <a:r>
              <a:rPr lang="zh-CN" altLang="en-US" sz="2800"/>
              <a:t>位</a:t>
            </a:r>
            <a:endParaRPr lang="en-US" sz="2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A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39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E2820-A32B-4C4E-A386-1394F99E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因特网接入方式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D6B5C8-CA2E-1647-8F8B-9DDE704631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D62389-F052-4C40-9084-52B0A334D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00" y="1981200"/>
            <a:ext cx="11631241" cy="334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32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在二进制整数</a:t>
            </a:r>
            <a:r>
              <a:rPr lang="en-US" sz="2800"/>
              <a:t>11100</a:t>
            </a:r>
            <a:r>
              <a:rPr lang="zh-CN" altLang="en-US" sz="2800"/>
              <a:t>的右边增加一个</a:t>
            </a:r>
            <a:r>
              <a:rPr lang="en-US" sz="2800"/>
              <a:t>0</a:t>
            </a:r>
            <a:r>
              <a:rPr lang="zh-CN" altLang="en-US" sz="2800"/>
              <a:t>形成一个新的数。新数的值是原数值的（）</a:t>
            </a:r>
            <a:br>
              <a:rPr lang="en-US" altLang="zh-CN" sz="2800"/>
            </a:br>
            <a:br>
              <a:rPr lang="en-US" sz="2800"/>
            </a:br>
            <a:r>
              <a:rPr lang="en-US" sz="2800"/>
              <a:t>A.2</a:t>
            </a:r>
            <a:r>
              <a:rPr lang="zh-CN" altLang="en-US" sz="2800"/>
              <a:t>倍    </a:t>
            </a:r>
            <a:r>
              <a:rPr lang="en-US" sz="2800"/>
              <a:t>B.10</a:t>
            </a:r>
            <a:r>
              <a:rPr lang="zh-CN" altLang="en-US" sz="2800"/>
              <a:t>倍</a:t>
            </a:r>
            <a:br>
              <a:rPr lang="en-US" sz="2800"/>
            </a:br>
            <a:r>
              <a:rPr lang="en-US" sz="2800"/>
              <a:t>C.4</a:t>
            </a:r>
            <a:r>
              <a:rPr lang="zh-CN" altLang="en-US" sz="2800"/>
              <a:t>倍    </a:t>
            </a:r>
            <a:r>
              <a:rPr lang="en-US" sz="2800"/>
              <a:t>D.3</a:t>
            </a:r>
            <a:r>
              <a:rPr lang="zh-CN" altLang="en-US" sz="2800"/>
              <a:t>倍</a:t>
            </a:r>
            <a:endParaRPr lang="en-US" sz="2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1076998" y="2730965"/>
            <a:ext cx="8541133" cy="3192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A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1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THAT’S ALL FOR TODAY</a:t>
            </a:r>
            <a:endParaRPr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511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3A26D4-A0A6-E44C-BA25-B7E61715B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496" y="1682602"/>
            <a:ext cx="7907300" cy="349279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A448D3-DA91-0745-974C-8716FC152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</p:spPr>
        <p:txBody>
          <a:bodyPr/>
          <a:lstStyle/>
          <a:p>
            <a:pPr algn="ctr"/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2:</a:t>
            </a:r>
            <a:r>
              <a:rPr lang="en-US">
                <a:latin typeface="SimHei" panose="02010609060101010101" pitchFamily="49" charset="-122"/>
                <a:ea typeface="SimHei" panose="02010609060101010101" pitchFamily="49" charset="-122"/>
              </a:rPr>
              <a:t>进制转换</a:t>
            </a:r>
          </a:p>
        </p:txBody>
      </p:sp>
    </p:spTree>
    <p:extLst>
      <p:ext uri="{BB962C8B-B14F-4D97-AF65-F5344CB8AC3E}">
        <p14:creationId xmlns:p14="http://schemas.microsoft.com/office/powerpoint/2010/main" val="993791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汉字</a:t>
            </a:r>
            <a:r>
              <a:rPr lang="en-US" sz="2800"/>
              <a:t>“</a:t>
            </a:r>
            <a:r>
              <a:rPr lang="zh-CN" altLang="en-US" sz="2800"/>
              <a:t>信</a:t>
            </a:r>
            <a:r>
              <a:rPr lang="en-US" sz="2800"/>
              <a:t>”</a:t>
            </a:r>
            <a:r>
              <a:rPr lang="zh-CN" altLang="en-US" sz="2800"/>
              <a:t>的内码用十六进制表示</a:t>
            </a:r>
            <a:r>
              <a:rPr lang="en-US" sz="2800"/>
              <a:t>DOC5</a:t>
            </a:r>
            <a:r>
              <a:rPr lang="zh-CN" altLang="en-US" sz="2800"/>
              <a:t>，若用二进制表示，以下正确的是（）</a:t>
            </a:r>
            <a:br>
              <a:rPr lang="en-US" sz="2800"/>
            </a:br>
            <a:r>
              <a:rPr lang="en-US" sz="2800"/>
              <a:t>A</a:t>
            </a:r>
            <a:r>
              <a:rPr lang="zh-CN" altLang="en-US" sz="2800"/>
              <a:t>．</a:t>
            </a:r>
            <a:r>
              <a:rPr lang="en-US" sz="2800"/>
              <a:t>1100 0000 1011 0011</a:t>
            </a:r>
            <a:br>
              <a:rPr lang="en-US" sz="2800"/>
            </a:br>
            <a:r>
              <a:rPr lang="en-US" sz="2800"/>
              <a:t>B</a:t>
            </a:r>
            <a:r>
              <a:rPr lang="zh-CN" altLang="en-US" sz="2800"/>
              <a:t>．</a:t>
            </a:r>
            <a:r>
              <a:rPr lang="en-US" sz="2800"/>
              <a:t>1101 0000 1100 0101</a:t>
            </a:r>
            <a:br>
              <a:rPr lang="en-US" sz="2800"/>
            </a:br>
            <a:r>
              <a:rPr lang="en-US" sz="2800"/>
              <a:t>C</a:t>
            </a:r>
            <a:r>
              <a:rPr lang="zh-CN" altLang="en-US" sz="2800"/>
              <a:t>．</a:t>
            </a:r>
            <a:r>
              <a:rPr lang="en-US" sz="2800"/>
              <a:t>1110 0000 1101 0011</a:t>
            </a:r>
            <a:br>
              <a:rPr lang="en-US" sz="2800"/>
            </a:br>
            <a:r>
              <a:rPr lang="en-US" sz="2800"/>
              <a:t>D</a:t>
            </a:r>
            <a:r>
              <a:rPr lang="zh-CN" altLang="en-US" sz="2800"/>
              <a:t>．</a:t>
            </a:r>
            <a:r>
              <a:rPr lang="en-US" sz="2800"/>
              <a:t>1101 0000 1001 0101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B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892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十六进制数</a:t>
            </a:r>
            <a:r>
              <a:rPr lang="en-US" sz="2800"/>
              <a:t>5E</a:t>
            </a:r>
            <a:r>
              <a:rPr lang="zh-CN" altLang="en-US" sz="2800"/>
              <a:t>乘以</a:t>
            </a:r>
            <a:r>
              <a:rPr lang="en-US" sz="2800"/>
              <a:t>2</a:t>
            </a:r>
            <a:r>
              <a:rPr lang="zh-CN" altLang="en-US" sz="2800"/>
              <a:t>的积用二进制表示是（）</a:t>
            </a:r>
            <a:br>
              <a:rPr lang="en-US" altLang="zh-CN" sz="2800"/>
            </a:br>
            <a:br>
              <a:rPr lang="en-US" sz="2800"/>
            </a:br>
            <a:r>
              <a:rPr lang="en-US" sz="2800"/>
              <a:t>A.10111010</a:t>
            </a:r>
            <a:br>
              <a:rPr lang="en-US" sz="2800"/>
            </a:br>
            <a:r>
              <a:rPr lang="en-US" sz="2800"/>
              <a:t>B.11011110</a:t>
            </a:r>
            <a:br>
              <a:rPr lang="en-US" sz="2800"/>
            </a:br>
            <a:r>
              <a:rPr lang="en-US" sz="2800"/>
              <a:t>C.11011101</a:t>
            </a:r>
            <a:br>
              <a:rPr lang="en-US" sz="2800"/>
            </a:br>
            <a:r>
              <a:rPr lang="en-US" sz="2800"/>
              <a:t>D.10111100</a:t>
            </a:r>
            <a:br>
              <a:rPr lang="en-US" sz="2800"/>
            </a:br>
            <a:endParaRPr lang="en-US" sz="28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D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50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E2820-A32B-4C4E-A386-1394F99E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考点</a:t>
            </a:r>
            <a:r>
              <a:rPr lang="en-US" altLang="zh-CN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3:ASCII</a:t>
            </a:r>
            <a:r>
              <a:rPr lang="zh-CN" altLang="en-US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码</a:t>
            </a:r>
            <a:endParaRPr lang="en-US">
              <a:solidFill>
                <a:schemeClr val="tx1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957BF9C-EE1A-9048-A4A0-6A056510D212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415599" y="1536633"/>
                <a:ext cx="9100934" cy="4555200"/>
              </a:xfrm>
            </p:spPr>
            <p:txBody>
              <a:bodyPr/>
              <a:lstStyle/>
              <a:p>
                <a:r>
                  <a:rPr 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ASCII码是英文字符编码</a:t>
                </a:r>
                <a:r>
                  <a:rPr lang="zh-CN" alt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，</a:t>
                </a:r>
                <a:r>
                  <a:rPr 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使用高</a:t>
                </a:r>
                <a:r>
                  <a:rPr lang="en-US" altLang="zh-CN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3</a:t>
                </a:r>
                <a:r>
                  <a:rPr 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位和低</a:t>
                </a:r>
                <a:r>
                  <a:rPr lang="en-US" altLang="zh-CN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4</a:t>
                </a:r>
                <a:r>
                  <a:rPr 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位编码字符</a:t>
                </a:r>
                <a:r>
                  <a:rPr lang="zh-CN" alt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，用一个字节存储</a:t>
                </a:r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r>
                  <a:rPr 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7位二进制共表示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SimHei" panose="02010609060101010101" pitchFamily="49" charset="-122"/>
                          </a:rPr>
                        </m:ctrlPr>
                      </m:sSupPr>
                      <m:e>
                        <m:r>
                          <a:rPr lang="en-US" altLang="zh-CN" sz="24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SimHei" panose="02010609060101010101" pitchFamily="49" charset="-122"/>
                          </a:rPr>
                          <m:t>2</m:t>
                        </m:r>
                      </m:e>
                      <m:sup>
                        <m:r>
                          <a:rPr lang="en-US" altLang="zh-CN" sz="24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SimHei" panose="02010609060101010101" pitchFamily="49" charset="-122"/>
                          </a:rPr>
                          <m:t>7</m:t>
                        </m:r>
                      </m:sup>
                    </m:sSup>
                    <m:r>
                      <a:rPr lang="en-US" altLang="zh-CN" sz="24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SimHei" panose="02010609060101010101" pitchFamily="49" charset="-122"/>
                      </a:rPr>
                      <m:t>=128</m:t>
                    </m:r>
                  </m:oMath>
                </a14:m>
                <a:r>
                  <a:rPr 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种字符</a:t>
                </a:r>
              </a:p>
              <a:p>
                <a:pPr marL="186262" indent="0">
                  <a:buNone/>
                </a:pPr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r>
                  <a:rPr 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ASCII码顺序</a:t>
                </a:r>
                <a:r>
                  <a:rPr lang="zh-CN" alt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：</a:t>
                </a:r>
                <a:r>
                  <a:rPr 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数字</a:t>
                </a:r>
                <a:r>
                  <a:rPr lang="zh-CN" alt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 </a:t>
                </a:r>
                <a:r>
                  <a:rPr lang="en-US" altLang="zh-CN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&lt; </a:t>
                </a:r>
                <a:r>
                  <a:rPr lang="zh-CN" alt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大写字母 </a:t>
                </a:r>
                <a:r>
                  <a:rPr lang="en-US" altLang="zh-CN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&lt; </a:t>
                </a:r>
                <a:r>
                  <a:rPr lang="zh-CN" alt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小写字母</a:t>
                </a:r>
                <a:endParaRPr lang="en-US" altLang="zh-CN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r>
                  <a:rPr 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小写字母</a:t>
                </a:r>
                <a:r>
                  <a:rPr lang="zh-CN" alt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 </a:t>
                </a:r>
                <a:r>
                  <a:rPr lang="en-US" altLang="zh-CN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=</a:t>
                </a:r>
                <a:r>
                  <a:rPr lang="zh-CN" alt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 大写字母 </a:t>
                </a:r>
                <a:r>
                  <a:rPr lang="en-US" altLang="zh-CN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+</a:t>
                </a:r>
                <a:r>
                  <a:rPr lang="zh-CN" altLang="en-US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 </a:t>
                </a:r>
                <a:r>
                  <a:rPr lang="en-US" altLang="zh-CN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32</a:t>
                </a:r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pPr marL="186262" indent="0">
                  <a:buNone/>
                </a:pPr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pPr marL="186262" indent="0">
                  <a:buNone/>
                </a:pPr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</a:endParaRPr>
              </a:p>
              <a:p>
                <a:pPr marL="186262" indent="0">
                  <a:buNone/>
                </a:pPr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  <a:sym typeface="Wingdings" pitchFamily="2" charset="2"/>
                </a:endParaRPr>
              </a:p>
              <a:p>
                <a:pPr marL="186262" indent="0">
                  <a:buNone/>
                </a:pPr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  <a:sym typeface="Wingdings" pitchFamily="2" charset="2"/>
                </a:endParaRPr>
              </a:p>
              <a:p>
                <a:pPr marL="186262" indent="0">
                  <a:buNone/>
                </a:pPr>
                <a:r>
                  <a:rPr lang="en-US" altLang="zh-CN" sz="2400">
                    <a:solidFill>
                      <a:srgbClr val="FFFF00"/>
                    </a:solidFill>
                    <a:latin typeface="SimHei" panose="02010609060101010101" pitchFamily="49" charset="-122"/>
                    <a:ea typeface="SimHei" panose="02010609060101010101" pitchFamily="49" charset="-122"/>
                  </a:rPr>
                  <a:t> </a:t>
                </a:r>
                <a:endParaRPr lang="en-US" sz="2400">
                  <a:solidFill>
                    <a:srgbClr val="FFFF00"/>
                  </a:solidFill>
                  <a:latin typeface="SimHei" panose="02010609060101010101" pitchFamily="49" charset="-122"/>
                  <a:ea typeface="SimHei" panose="02010609060101010101" pitchFamily="49" charset="-122"/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957BF9C-EE1A-9048-A4A0-6A056510D2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15599" y="1536633"/>
                <a:ext cx="9100934" cy="455520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6550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5594-67F6-E94E-8948-5F1A0D31F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99" y="1134532"/>
            <a:ext cx="8541133" cy="3192867"/>
          </a:xfrm>
        </p:spPr>
        <p:txBody>
          <a:bodyPr/>
          <a:lstStyle/>
          <a:p>
            <a:r>
              <a:rPr lang="zh-CN" altLang="en-US" sz="2800"/>
              <a:t>己知字符“</a:t>
            </a:r>
            <a:r>
              <a:rPr lang="en-US" sz="2800"/>
              <a:t>D”</a:t>
            </a:r>
            <a:r>
              <a:rPr lang="zh-CN" altLang="en-US" sz="2800"/>
              <a:t>的</a:t>
            </a:r>
            <a:r>
              <a:rPr lang="en-US" sz="2800"/>
              <a:t>ASCII </a:t>
            </a:r>
            <a:r>
              <a:rPr lang="zh-CN" altLang="en-US" sz="2800"/>
              <a:t>码的二进制值是</a:t>
            </a:r>
            <a:r>
              <a:rPr lang="en-US" altLang="zh-CN" sz="2800"/>
              <a:t>1000100</a:t>
            </a:r>
            <a:r>
              <a:rPr lang="zh-CN" altLang="en-US" sz="2800"/>
              <a:t>，如果某字符的</a:t>
            </a:r>
            <a:r>
              <a:rPr lang="en-US" sz="2800"/>
              <a:t>ASCII </a:t>
            </a:r>
            <a:r>
              <a:rPr lang="zh-CN" altLang="en-US" sz="2800"/>
              <a:t>码的十进制值为</a:t>
            </a:r>
            <a:r>
              <a:rPr lang="en-US" altLang="zh-CN" sz="2800"/>
              <a:t>101</a:t>
            </a:r>
            <a:r>
              <a:rPr lang="zh-CN" altLang="en-US" sz="2800"/>
              <a:t>，那么这个字符是（）</a:t>
            </a:r>
            <a:br>
              <a:rPr lang="en-US" altLang="zh-CN" sz="2800"/>
            </a:br>
            <a:br>
              <a:rPr lang="zh-CN" altLang="en-US" sz="2800"/>
            </a:br>
            <a:r>
              <a:rPr lang="en-US" sz="2800"/>
              <a:t>A. c 	B. e 	C. g 	D. f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175A3E-EE75-214E-AD52-9D7570ACEC3B}"/>
              </a:ext>
            </a:extLst>
          </p:cNvPr>
          <p:cNvSpPr txBox="1">
            <a:spLocks/>
          </p:cNvSpPr>
          <p:nvPr/>
        </p:nvSpPr>
        <p:spPr>
          <a:xfrm>
            <a:off x="958465" y="4327399"/>
            <a:ext cx="8541133" cy="85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kern="0">
                <a:solidFill>
                  <a:srgbClr val="FFFF00"/>
                </a:solidFill>
              </a:rPr>
              <a:t>答案</a:t>
            </a:r>
            <a:r>
              <a:rPr lang="zh-CN" altLang="en-US" sz="2800" kern="0">
                <a:solidFill>
                  <a:srgbClr val="FFFF00"/>
                </a:solidFill>
              </a:rPr>
              <a:t>：</a:t>
            </a:r>
            <a:r>
              <a:rPr lang="en-US" altLang="zh-CN" sz="2800" kern="0">
                <a:solidFill>
                  <a:srgbClr val="FFFF00"/>
                </a:solidFill>
              </a:rPr>
              <a:t>B</a:t>
            </a:r>
            <a:endParaRPr lang="en-US" sz="2800" ker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85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2027</TotalTime>
  <Words>1902</Words>
  <Application>Microsoft Macintosh PowerPoint</Application>
  <PresentationFormat>Widescreen</PresentationFormat>
  <Paragraphs>307</Paragraphs>
  <Slides>40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SimHei</vt:lpstr>
      <vt:lpstr>Arial</vt:lpstr>
      <vt:lpstr>Calibri</vt:lpstr>
      <vt:lpstr>Cambria Math</vt:lpstr>
      <vt:lpstr>Simple Dark</vt:lpstr>
      <vt:lpstr>信息技术 期末复习 </vt:lpstr>
      <vt:lpstr>考点1:进位计数制</vt:lpstr>
      <vt:lpstr>二进制数11001010，左起第一个“1”对应的位权为（）  A.2^5    B. 2^8    C. 2^7    D. 2^6</vt:lpstr>
      <vt:lpstr>在二进制整数11100的右边增加一个0形成一个新的数。新数的值是原数值的（）  A.2倍    B.10倍 C.4倍    D.3倍</vt:lpstr>
      <vt:lpstr>考点2:进制转换</vt:lpstr>
      <vt:lpstr>汉字“信”的内码用十六进制表示DOC5，若用二进制表示，以下正确的是（） A．1100 0000 1011 0011 B．1101 0000 1100 0101 C．1110 0000 1101 0011 D．1101 0000 1001 0101</vt:lpstr>
      <vt:lpstr>十六进制数5E乘以2的积用二进制表示是（）  A.10111010 B.11011110 C.11011101 D.10111100 </vt:lpstr>
      <vt:lpstr>考点3:ASCII码</vt:lpstr>
      <vt:lpstr>己知字符“D”的ASCII 码的二进制值是1000100，如果某字符的ASCII 码的十进制值为101，那么这个字符是（）  A. c  B. e  C. g  D. f</vt:lpstr>
      <vt:lpstr>考点4:汉字编码</vt:lpstr>
      <vt:lpstr>关于汉字编码，以下说法错误的是（）  A. 无论使用哪种输入码，汉字在计算机内部都是以二进制形式存放 B. 汉字的编码有输入码、内码、ASCII 码 C. 汉字的音码是以汉字读音为基础的输入码 D. 计算机显示或打印汉字时，使用的是汉字的字形码 </vt:lpstr>
      <vt:lpstr>考点5:图像编码</vt:lpstr>
      <vt:lpstr>考点5:图像编码</vt:lpstr>
      <vt:lpstr>PowerPoint Presentation</vt:lpstr>
      <vt:lpstr>PowerPoint Presentation</vt:lpstr>
      <vt:lpstr>图像存储空间 = 像素数量x位深度/8（字节）</vt:lpstr>
      <vt:lpstr>某张图片文件属性如下图所示，理论上图片在计算机中需要多大的存储空间？（）</vt:lpstr>
      <vt:lpstr>计算机存储的某图片总共呈现500 种不同颜色，请问该图片像素的最小位深度是？（） A. 500 B. 10 C. 9 D. 250</vt:lpstr>
      <vt:lpstr>考点6:声音编码</vt:lpstr>
      <vt:lpstr>对电话音频信号进行数字化，若采样频率为8kHz，每个样本的值用8位二进制数量化，且为单声道录制，则每分钟的电话录音需要占用          字节。 </vt:lpstr>
      <vt:lpstr>考点7:信息压缩</vt:lpstr>
      <vt:lpstr>一张1024*768 的32位图，另存为16位图，分辨率不变，请问另存为的图片大小为原图大小的           倍。</vt:lpstr>
      <vt:lpstr>一张1024*768 的32位图，另存为16色位图，分辨率不变，请问另存为的图片大小为原图大小的          倍。 </vt:lpstr>
      <vt:lpstr>考点8:计算机硬件系统</vt:lpstr>
      <vt:lpstr>考点8:计算机硬件系统</vt:lpstr>
      <vt:lpstr>考点8:计算机硬件系统</vt:lpstr>
      <vt:lpstr>计算机在录制声音的过程中，声音信息流向描述正确的是（ ）。 A．麦克风→声卡→内存储器→CPU→声卡→外存储器 B．麦克风→声卡→内存储器→CPU→内存储器→外存储器 C．麦克风→内存→声卡→CPU→内存储器→外存储器 D．麦克风→内存储器→CPU→声卡→外存储器</vt:lpstr>
      <vt:lpstr>硬件性能指标</vt:lpstr>
      <vt:lpstr>以下可作为CPU 的性能指标值的是：_____________。  ① 2.66GHz ② 512bps ③ 1024GB ④32 位 A．①④ B．③④ C．②③ D．①②</vt:lpstr>
      <vt:lpstr>   使用测试软件对某台计算机进行测试，部分数据如图所示。关于该计算机的配置，以下表述正确的是( )。   A．内存容量是512MB，硬盘转速是7200 转/分 B．CPU 主频是2GHz，内存容量是512MB C．CPU 主频是3.2GHz，硬盘容量是8MB D．内存容量是512MB，硬盘容量是8MB </vt:lpstr>
      <vt:lpstr>考点9:计算机发展四个阶段（必考）</vt:lpstr>
      <vt:lpstr>考点10:计算机网络（必考，要求通篇背诵）</vt:lpstr>
      <vt:lpstr>网络协议</vt:lpstr>
      <vt:lpstr>网络协议（要记住名字）</vt:lpstr>
      <vt:lpstr>网络分类</vt:lpstr>
      <vt:lpstr>网络传输速率</vt:lpstr>
      <vt:lpstr>PowerPoint Presentation</vt:lpstr>
      <vt:lpstr>目前IP 地址使用32 位二进制格式，其地址分为网络标识和主机标识两部分。B 类IP 地址用于网络标识的二进制数有：_____________。 A．16 位B．8 位C．24 位D．32 位</vt:lpstr>
      <vt:lpstr>因特网接入方式</vt:lpstr>
      <vt:lpstr>THAT’S ALL FOR TODAY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Tong Hu</dc:creator>
  <cp:lastModifiedBy>Tong Hu</cp:lastModifiedBy>
  <cp:revision>95</cp:revision>
  <dcterms:created xsi:type="dcterms:W3CDTF">2020-08-26T00:26:03Z</dcterms:created>
  <dcterms:modified xsi:type="dcterms:W3CDTF">2021-01-06T02:11:25Z</dcterms:modified>
</cp:coreProperties>
</file>

<file path=docProps/thumbnail.jpeg>
</file>